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4" autoAdjust="0"/>
    <p:restoredTop sz="94684" autoAdjust="0"/>
  </p:normalViewPr>
  <p:slideViewPr>
    <p:cSldViewPr>
      <p:cViewPr varScale="1">
        <p:scale>
          <a:sx n="79" d="100"/>
          <a:sy n="79" d="100"/>
        </p:scale>
        <p:origin x="-17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D0A391-CE1A-4070-A04B-AD2577093DB6}" type="datetimeFigureOut">
              <a:rPr lang="hu-HU" smtClean="0"/>
              <a:t>2015.03.08.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6538FA7-2423-4796-A5BE-D9E7FA0671D9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cbkassociates.com/wp-content/uploads/2013/05/The-Five-Stages-of-Service-Learning.pdf" TargetMode="External"/><Relationship Id="rId7" Type="http://schemas.openxmlformats.org/officeDocument/2006/relationships/image" Target="../media/image13.jpg"/><Relationship Id="rId2" Type="http://schemas.openxmlformats.org/officeDocument/2006/relationships/hyperlink" Target="http://www.ceesa.org/phocadownload/servicelearning/part_3_organizations_resources/6_NatlServiceLearningClearinghouse/3_nslc_guidetoparents_englis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sbudapest.follettdestiny.com/quest/servlet/presentquestform.do?site=100&amp;context=saas32_8501978" TargetMode="External"/><Relationship Id="rId5" Type="http://schemas.openxmlformats.org/officeDocument/2006/relationships/hyperlink" Target="http://www.ceesa.org/resources/service-learning-in-international-schools.html" TargetMode="External"/><Relationship Id="rId4" Type="http://schemas.openxmlformats.org/officeDocument/2006/relationships/hyperlink" Target="http://slaisb.weebly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hu-HU" dirty="0" smtClean="0"/>
              <a:t>W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Workshop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Service </a:t>
            </a:r>
            <a:r>
              <a:rPr lang="hu-HU" dirty="0" err="1" smtClean="0"/>
              <a:t>Learning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March</a:t>
            </a:r>
            <a:r>
              <a:rPr lang="hu-HU" dirty="0" smtClean="0"/>
              <a:t> 9, 2015</a:t>
            </a:r>
            <a:br>
              <a:rPr lang="hu-HU" dirty="0" smtClean="0"/>
            </a:br>
            <a:r>
              <a:rPr lang="hu-HU" dirty="0" smtClean="0"/>
              <a:t>ES PSA meeting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78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59351" y="266321"/>
            <a:ext cx="8229600" cy="642400"/>
          </a:xfrm>
        </p:spPr>
        <p:txBody>
          <a:bodyPr>
            <a:normAutofit/>
          </a:bodyPr>
          <a:lstStyle/>
          <a:p>
            <a:r>
              <a:rPr lang="hu-HU" sz="3200" dirty="0" err="1"/>
              <a:t>What</a:t>
            </a:r>
            <a:r>
              <a:rPr lang="hu-HU" sz="3200" dirty="0"/>
              <a:t> is Service </a:t>
            </a:r>
            <a:r>
              <a:rPr lang="hu-HU" sz="3200" dirty="0" err="1"/>
              <a:t>Learning</a:t>
            </a:r>
            <a:r>
              <a:rPr lang="hu-HU" sz="3200" dirty="0"/>
              <a:t>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11560" y="890589"/>
            <a:ext cx="820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Workshop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question</a:t>
            </a:r>
            <a:r>
              <a:rPr lang="hu-HU" sz="2400" b="1" dirty="0" smtClean="0"/>
              <a:t> #2: </a:t>
            </a:r>
            <a:r>
              <a:rPr lang="hu-HU" sz="2400" b="1" dirty="0" err="1" smtClean="0"/>
              <a:t>organize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following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activities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under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Community</a:t>
            </a:r>
            <a:r>
              <a:rPr lang="hu-HU" sz="2400" b="1" dirty="0" smtClean="0"/>
              <a:t> Service </a:t>
            </a:r>
            <a:r>
              <a:rPr lang="hu-HU" sz="2400" b="1" dirty="0" err="1" smtClean="0"/>
              <a:t>or</a:t>
            </a:r>
            <a:r>
              <a:rPr lang="hu-HU" sz="2400" b="1" dirty="0" smtClean="0"/>
              <a:t> Service </a:t>
            </a:r>
            <a:r>
              <a:rPr lang="hu-HU" sz="2400" b="1" dirty="0" err="1" smtClean="0"/>
              <a:t>Learning</a:t>
            </a:r>
            <a:r>
              <a:rPr lang="hu-HU" sz="2400" b="1" dirty="0" smtClean="0"/>
              <a:t>. </a:t>
            </a:r>
          </a:p>
          <a:p>
            <a:endParaRPr lang="hu-HU" dirty="0"/>
          </a:p>
          <a:p>
            <a:r>
              <a:rPr lang="hu-HU" dirty="0" smtClean="0">
                <a:latin typeface="Kristen ITC" panose="03050502040202030202" pitchFamily="66" charset="0"/>
              </a:rPr>
              <a:t>						</a:t>
            </a:r>
          </a:p>
          <a:p>
            <a:r>
              <a:rPr lang="hu-HU" dirty="0">
                <a:latin typeface="Kristen ITC" panose="03050502040202030202" pitchFamily="66" charset="0"/>
              </a:rPr>
              <a:t>	</a:t>
            </a:r>
            <a:r>
              <a:rPr lang="hu-HU" dirty="0" smtClean="0">
                <a:latin typeface="Kristen ITC" panose="03050502040202030202" pitchFamily="66" charset="0"/>
              </a:rPr>
              <a:t>			</a:t>
            </a:r>
            <a:endParaRPr lang="hu-HU" dirty="0">
              <a:latin typeface="Kristen ITC" panose="03050502040202030202" pitchFamily="66" charset="0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358758"/>
              </p:ext>
            </p:extLst>
          </p:nvPr>
        </p:nvGraphicFramePr>
        <p:xfrm>
          <a:off x="1043608" y="1988840"/>
          <a:ext cx="727280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680"/>
                <a:gridCol w="2414859"/>
                <a:gridCol w="2424269"/>
              </a:tblGrid>
              <a:tr h="568072">
                <a:tc>
                  <a:txBody>
                    <a:bodyPr/>
                    <a:lstStyle/>
                    <a:p>
                      <a:r>
                        <a:rPr lang="hu-HU" b="0" dirty="0" err="1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visit</a:t>
                      </a:r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 a  local </a:t>
                      </a:r>
                      <a:r>
                        <a:rPr lang="hu-HU" b="0" dirty="0" err="1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school</a:t>
                      </a:r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 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care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for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 a 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garden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0" dirty="0" err="1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help</a:t>
                      </a:r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b="0" dirty="0" err="1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the</a:t>
                      </a:r>
                      <a:r>
                        <a:rPr lang="hu-HU" b="0" dirty="0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b="0" dirty="0" err="1" smtClean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elderly</a:t>
                      </a:r>
                      <a:endParaRPr lang="hu-HU" b="0" dirty="0" smtClean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  <a:p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organize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a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bake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sale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organize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a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debate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on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civil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rights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	 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investigate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a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community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need</a:t>
                      </a:r>
                      <a:endParaRPr lang="hu-HU" sz="1600" dirty="0"/>
                    </a:p>
                  </a:txBody>
                  <a:tcPr/>
                </a:tc>
              </a:tr>
              <a:tr h="725016">
                <a:tc>
                  <a:txBody>
                    <a:bodyPr/>
                    <a:lstStyle/>
                    <a:p>
                      <a:r>
                        <a:rPr lang="hu-HU" sz="1400" b="1" dirty="0" err="1" smtClean="0">
                          <a:latin typeface="Kristen ITC" panose="03050502040202030202" pitchFamily="66" charset="0"/>
                        </a:rPr>
                        <a:t>promote</a:t>
                      </a:r>
                      <a:r>
                        <a:rPr lang="hu-HU" sz="1400" b="1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400" b="1" dirty="0" err="1" smtClean="0">
                          <a:latin typeface="Kristen ITC" panose="03050502040202030202" pitchFamily="66" charset="0"/>
                        </a:rPr>
                        <a:t>good</a:t>
                      </a:r>
                      <a:r>
                        <a:rPr lang="hu-HU" sz="1400" b="1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400" b="1" dirty="0" err="1" smtClean="0">
                          <a:latin typeface="Kristen ITC" panose="03050502040202030202" pitchFamily="66" charset="0"/>
                        </a:rPr>
                        <a:t>behavior</a:t>
                      </a:r>
                      <a:r>
                        <a:rPr lang="hu-HU" sz="1400" b="1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400" b="1" dirty="0" err="1" smtClean="0">
                          <a:latin typeface="Kristen ITC" panose="03050502040202030202" pitchFamily="66" charset="0"/>
                        </a:rPr>
                        <a:t>in</a:t>
                      </a:r>
                      <a:r>
                        <a:rPr lang="hu-HU" sz="1400" b="1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400" b="1" dirty="0" err="1" smtClean="0">
                          <a:latin typeface="Kristen ITC" panose="03050502040202030202" pitchFamily="66" charset="0"/>
                        </a:rPr>
                        <a:t>the</a:t>
                      </a:r>
                      <a:r>
                        <a:rPr lang="hu-HU" sz="1400" b="1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400" b="1" dirty="0" err="1" smtClean="0">
                          <a:latin typeface="Kristen ITC" panose="03050502040202030202" pitchFamily="66" charset="0"/>
                        </a:rPr>
                        <a:t>school</a:t>
                      </a:r>
                      <a:r>
                        <a:rPr lang="hu-HU" sz="1400" b="1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400" b="1" dirty="0" err="1" smtClean="0">
                          <a:latin typeface="Kristen ITC" panose="03050502040202030202" pitchFamily="66" charset="0"/>
                        </a:rPr>
                        <a:t>cafeteria</a:t>
                      </a:r>
                      <a:endParaRPr lang="hu-HU" sz="1400" b="1" dirty="0" smtClean="0"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create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a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community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newsletter</a:t>
                      </a:r>
                      <a:endParaRPr lang="hu-HU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visit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a dog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shelter</a:t>
                      </a:r>
                      <a:endParaRPr lang="hu-HU" sz="1600" dirty="0" smtClean="0">
                        <a:latin typeface="Kristen ITC" panose="03050502040202030202" pitchFamily="66" charset="0"/>
                      </a:endParaRPr>
                    </a:p>
                    <a:p>
                      <a:endParaRPr lang="hu-HU" sz="1600" dirty="0" smtClean="0">
                        <a:latin typeface="Kristen ITC" panose="03050502040202030202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endParaRPr lang="hu-HU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take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a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walk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in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the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community</a:t>
                      </a:r>
                      <a:endParaRPr lang="hu-HU" sz="1600" dirty="0" smtClean="0"/>
                    </a:p>
                    <a:p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share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your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project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at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an assembly</a:t>
                      </a:r>
                    </a:p>
                    <a:p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reflect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on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your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action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plan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work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in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a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community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center </a:t>
                      </a:r>
                      <a:endParaRPr lang="hu-HU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read-along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activities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with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another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class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endParaRPr lang="hu-HU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write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a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letter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to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a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friend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who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is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ill</a:t>
                      </a:r>
                      <a:endParaRPr lang="hu-HU" sz="1600" dirty="0" smtClean="0"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support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another</a:t>
                      </a:r>
                      <a:r>
                        <a:rPr lang="hu-HU" sz="1600" baseline="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baseline="0" dirty="0" err="1" smtClean="0">
                          <a:latin typeface="Kristen ITC" panose="03050502040202030202" pitchFamily="66" charset="0"/>
                        </a:rPr>
                        <a:t>student</a:t>
                      </a:r>
                      <a:r>
                        <a:rPr lang="hu-HU" sz="1600" baseline="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baseline="0" dirty="0" err="1" smtClean="0">
                          <a:latin typeface="Kristen ITC" panose="03050502040202030202" pitchFamily="66" charset="0"/>
                        </a:rPr>
                        <a:t>in</a:t>
                      </a:r>
                      <a:r>
                        <a:rPr lang="hu-HU" sz="1600" baseline="0" dirty="0" smtClean="0">
                          <a:latin typeface="Kristen ITC" panose="03050502040202030202" pitchFamily="66" charset="0"/>
                        </a:rPr>
                        <a:t> a </a:t>
                      </a:r>
                      <a:r>
                        <a:rPr lang="hu-HU" sz="1600" baseline="0" dirty="0" err="1" smtClean="0">
                          <a:latin typeface="Kristen ITC" panose="03050502040202030202" pitchFamily="66" charset="0"/>
                        </a:rPr>
                        <a:t>distant</a:t>
                      </a:r>
                      <a:r>
                        <a:rPr lang="hu-HU" sz="1600" baseline="0" dirty="0" smtClean="0">
                          <a:latin typeface="Kristen ITC" panose="03050502040202030202" pitchFamily="66" charset="0"/>
                        </a:rPr>
                        <a:t> country</a:t>
                      </a:r>
                      <a:endParaRPr lang="hu-HU" sz="1600" dirty="0" smtClean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organize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a </a:t>
                      </a: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food</a:t>
                      </a:r>
                      <a:r>
                        <a:rPr lang="hu-HU" sz="1600" dirty="0" smtClean="0">
                          <a:latin typeface="Kristen ITC" panose="03050502040202030202" pitchFamily="66" charset="0"/>
                        </a:rPr>
                        <a:t> drive 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err="1" smtClean="0">
                          <a:latin typeface="Kristen ITC" panose="03050502040202030202" pitchFamily="66" charset="0"/>
                        </a:rPr>
                        <a:t>distribute</a:t>
                      </a:r>
                      <a:r>
                        <a:rPr lang="hu-HU" sz="1600" baseline="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baseline="0" dirty="0" err="1" smtClean="0">
                          <a:latin typeface="Kristen ITC" panose="03050502040202030202" pitchFamily="66" charset="0"/>
                        </a:rPr>
                        <a:t>lunch</a:t>
                      </a:r>
                      <a:r>
                        <a:rPr lang="hu-HU" sz="1600" baseline="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baseline="0" dirty="0" err="1" smtClean="0">
                          <a:latin typeface="Kristen ITC" panose="03050502040202030202" pitchFamily="66" charset="0"/>
                        </a:rPr>
                        <a:t>in</a:t>
                      </a:r>
                      <a:r>
                        <a:rPr lang="hu-HU" sz="1600" baseline="0" dirty="0" smtClean="0">
                          <a:latin typeface="Kristen ITC" panose="03050502040202030202" pitchFamily="66" charset="0"/>
                        </a:rPr>
                        <a:t> a </a:t>
                      </a:r>
                      <a:r>
                        <a:rPr lang="hu-HU" sz="1600" baseline="0" dirty="0" err="1" smtClean="0">
                          <a:latin typeface="Kristen ITC" panose="03050502040202030202" pitchFamily="66" charset="0"/>
                        </a:rPr>
                        <a:t>homeless</a:t>
                      </a:r>
                      <a:r>
                        <a:rPr lang="hu-HU" sz="1600" baseline="0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hu-HU" sz="1600" baseline="0" dirty="0" err="1" smtClean="0">
                          <a:latin typeface="Kristen ITC" panose="03050502040202030202" pitchFamily="66" charset="0"/>
                        </a:rPr>
                        <a:t>shelter</a:t>
                      </a:r>
                      <a:endParaRPr lang="hu-HU" sz="1600" dirty="0" smtClean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0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83568" y="888367"/>
            <a:ext cx="7408333" cy="5688632"/>
          </a:xfrm>
        </p:spPr>
        <p:txBody>
          <a:bodyPr>
            <a:normAutofit/>
          </a:bodyPr>
          <a:lstStyle/>
          <a:p>
            <a:pPr algn="just"/>
            <a:r>
              <a:rPr lang="hu-HU" b="1" dirty="0" smtClean="0"/>
              <a:t>                 The </a:t>
            </a:r>
            <a:r>
              <a:rPr lang="hu-HU" b="1" dirty="0" err="1" smtClean="0"/>
              <a:t>Five</a:t>
            </a:r>
            <a:r>
              <a:rPr lang="hu-HU" b="1" dirty="0" smtClean="0"/>
              <a:t> </a:t>
            </a:r>
            <a:r>
              <a:rPr lang="hu-HU" b="1" dirty="0" err="1" smtClean="0"/>
              <a:t>Stages</a:t>
            </a:r>
            <a:r>
              <a:rPr lang="hu-HU" b="1" dirty="0" smtClean="0"/>
              <a:t> of Service </a:t>
            </a:r>
            <a:r>
              <a:rPr lang="hu-HU" b="1" dirty="0" err="1" smtClean="0"/>
              <a:t>Learning</a:t>
            </a:r>
            <a:endParaRPr lang="hu-HU" b="1" dirty="0" smtClean="0"/>
          </a:p>
          <a:p>
            <a:pPr algn="just"/>
            <a:endParaRPr lang="hu-HU" b="1" dirty="0" smtClean="0"/>
          </a:p>
          <a:p>
            <a:pPr marL="0" indent="0" algn="just">
              <a:buNone/>
            </a:pP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1) </a:t>
            </a:r>
            <a:r>
              <a:rPr lang="hu-HU" sz="2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Investigation</a:t>
            </a: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hu-HU" sz="1800" dirty="0" err="1" smtClean="0"/>
              <a:t>students</a:t>
            </a:r>
            <a:r>
              <a:rPr lang="hu-HU" sz="1800" dirty="0" smtClean="0"/>
              <a:t> (</a:t>
            </a:r>
            <a:r>
              <a:rPr lang="hu-HU" sz="1800" dirty="0" err="1" smtClean="0"/>
              <a:t>with</a:t>
            </a:r>
            <a:r>
              <a:rPr lang="hu-HU" sz="1800" dirty="0" smtClean="0"/>
              <a:t> </a:t>
            </a:r>
            <a:r>
              <a:rPr lang="hu-HU" sz="1800" dirty="0" err="1" smtClean="0"/>
              <a:t>teacher</a:t>
            </a:r>
            <a:r>
              <a:rPr lang="hu-HU" sz="1800" dirty="0" smtClean="0"/>
              <a:t>’s </a:t>
            </a:r>
            <a:r>
              <a:rPr lang="hu-HU" sz="1800" dirty="0" err="1" smtClean="0"/>
              <a:t>guidance</a:t>
            </a:r>
            <a:r>
              <a:rPr lang="hu-HU" sz="1800" dirty="0" smtClean="0"/>
              <a:t>) </a:t>
            </a:r>
            <a:r>
              <a:rPr lang="hu-HU" sz="1800" dirty="0" err="1" smtClean="0"/>
              <a:t>investigate</a:t>
            </a:r>
            <a:r>
              <a:rPr lang="hu-HU" sz="1800" dirty="0" smtClean="0"/>
              <a:t> a </a:t>
            </a:r>
            <a:r>
              <a:rPr lang="hu-HU" sz="1800" dirty="0" err="1" smtClean="0"/>
              <a:t>realistic</a:t>
            </a:r>
            <a:r>
              <a:rPr lang="hu-HU" sz="1800" dirty="0" smtClean="0"/>
              <a:t> </a:t>
            </a:r>
            <a:r>
              <a:rPr lang="hu-HU" sz="1800" dirty="0" err="1" smtClean="0"/>
              <a:t>community</a:t>
            </a:r>
            <a:r>
              <a:rPr lang="hu-HU" sz="1800" dirty="0" smtClean="0"/>
              <a:t> </a:t>
            </a:r>
            <a:r>
              <a:rPr lang="hu-HU" sz="1800" dirty="0" err="1" smtClean="0"/>
              <a:t>need</a:t>
            </a:r>
            <a:r>
              <a:rPr lang="hu-HU" sz="1800" dirty="0" smtClean="0"/>
              <a:t>. </a:t>
            </a:r>
            <a:r>
              <a:rPr lang="hu-HU" sz="1800" dirty="0" err="1" smtClean="0"/>
              <a:t>Investigation</a:t>
            </a:r>
            <a:r>
              <a:rPr lang="hu-HU" sz="1800" dirty="0" smtClean="0"/>
              <a:t> </a:t>
            </a:r>
            <a:r>
              <a:rPr lang="hu-HU" sz="1800" dirty="0" err="1" smtClean="0"/>
              <a:t>involves</a:t>
            </a:r>
            <a:r>
              <a:rPr lang="hu-HU" sz="1800" dirty="0" smtClean="0"/>
              <a:t> </a:t>
            </a:r>
            <a:r>
              <a:rPr lang="hu-HU" sz="1800" dirty="0" err="1" smtClean="0"/>
              <a:t>some</a:t>
            </a:r>
            <a:r>
              <a:rPr lang="hu-HU" sz="1800" dirty="0" smtClean="0"/>
              <a:t> </a:t>
            </a:r>
            <a:r>
              <a:rPr lang="hu-HU" sz="1800" dirty="0" err="1" smtClean="0"/>
              <a:t>research</a:t>
            </a:r>
            <a:r>
              <a:rPr lang="hu-HU" sz="1800" dirty="0" smtClean="0"/>
              <a:t> and </a:t>
            </a:r>
            <a:r>
              <a:rPr lang="hu-HU" sz="1800" dirty="0" err="1" smtClean="0"/>
              <a:t>mapping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activity</a:t>
            </a:r>
            <a:r>
              <a:rPr lang="hu-HU" sz="1800" dirty="0" smtClean="0"/>
              <a:t>.</a:t>
            </a:r>
          </a:p>
          <a:p>
            <a:pPr marL="0" indent="0" algn="just">
              <a:buNone/>
            </a:pP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2) </a:t>
            </a:r>
            <a:r>
              <a:rPr lang="hu-HU" sz="2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Planning</a:t>
            </a: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hu-HU" sz="2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Preparation</a:t>
            </a: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hu-HU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1800" dirty="0" err="1" smtClean="0"/>
              <a:t>Members</a:t>
            </a:r>
            <a:r>
              <a:rPr lang="hu-HU" sz="1800" dirty="0" smtClean="0"/>
              <a:t> of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community</a:t>
            </a:r>
            <a:r>
              <a:rPr lang="hu-HU" sz="1800" dirty="0" smtClean="0"/>
              <a:t> </a:t>
            </a:r>
            <a:r>
              <a:rPr lang="hu-HU" sz="1800" dirty="0" err="1" smtClean="0"/>
              <a:t>prepare</a:t>
            </a:r>
            <a:r>
              <a:rPr lang="hu-HU" sz="1800" dirty="0" smtClean="0"/>
              <a:t> a </a:t>
            </a:r>
            <a:r>
              <a:rPr lang="hu-HU" sz="1800" dirty="0" err="1" smtClean="0"/>
              <a:t>work</a:t>
            </a:r>
            <a:r>
              <a:rPr lang="hu-HU" sz="1800" dirty="0" smtClean="0"/>
              <a:t> </a:t>
            </a:r>
            <a:r>
              <a:rPr lang="hu-HU" sz="1800" dirty="0" err="1" smtClean="0"/>
              <a:t>plan</a:t>
            </a:r>
            <a:r>
              <a:rPr lang="hu-HU" sz="1800" dirty="0" smtClean="0"/>
              <a:t> (</a:t>
            </a:r>
            <a:r>
              <a:rPr lang="hu-HU" sz="1800" dirty="0" err="1" smtClean="0"/>
              <a:t>learning</a:t>
            </a:r>
            <a:r>
              <a:rPr lang="hu-HU" sz="1800" dirty="0" smtClean="0"/>
              <a:t> and service) and </a:t>
            </a:r>
            <a:r>
              <a:rPr lang="hu-HU" sz="1800" dirty="0" err="1" smtClean="0"/>
              <a:t>address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administrative</a:t>
            </a:r>
            <a:r>
              <a:rPr lang="hu-HU" sz="1800" dirty="0" smtClean="0"/>
              <a:t> </a:t>
            </a:r>
            <a:r>
              <a:rPr lang="hu-HU" sz="1800" dirty="0" err="1" smtClean="0"/>
              <a:t>issues</a:t>
            </a:r>
            <a:r>
              <a:rPr lang="hu-HU" sz="1800" dirty="0" smtClean="0"/>
              <a:t> </a:t>
            </a:r>
            <a:r>
              <a:rPr lang="hu-HU" sz="1800" dirty="0" err="1" smtClean="0"/>
              <a:t>needed</a:t>
            </a:r>
            <a:r>
              <a:rPr lang="hu-HU" sz="1800" dirty="0" smtClean="0"/>
              <a:t> </a:t>
            </a:r>
            <a:r>
              <a:rPr lang="hu-HU" sz="1800" dirty="0" err="1" smtClean="0"/>
              <a:t>for</a:t>
            </a:r>
            <a:r>
              <a:rPr lang="hu-HU" sz="1800" dirty="0" smtClean="0"/>
              <a:t> a </a:t>
            </a:r>
            <a:r>
              <a:rPr lang="hu-HU" sz="1800" dirty="0" err="1" smtClean="0"/>
              <a:t>successful</a:t>
            </a:r>
            <a:r>
              <a:rPr lang="hu-HU" sz="1800" dirty="0" smtClean="0"/>
              <a:t> project. </a:t>
            </a:r>
            <a:r>
              <a:rPr lang="hu-HU" sz="1800" dirty="0" err="1" smtClean="0"/>
              <a:t>Students</a:t>
            </a:r>
            <a:r>
              <a:rPr lang="hu-HU" sz="1800" dirty="0" smtClean="0"/>
              <a:t> </a:t>
            </a:r>
            <a:r>
              <a:rPr lang="hu-HU" sz="1800" dirty="0" err="1" smtClean="0"/>
              <a:t>plan</a:t>
            </a:r>
            <a:r>
              <a:rPr lang="hu-HU" sz="1800" dirty="0" smtClean="0"/>
              <a:t> </a:t>
            </a:r>
            <a:r>
              <a:rPr lang="hu-HU" sz="1800" dirty="0" err="1" smtClean="0"/>
              <a:t>their</a:t>
            </a:r>
            <a:r>
              <a:rPr lang="hu-HU" sz="1800" dirty="0" smtClean="0"/>
              <a:t> service </a:t>
            </a:r>
            <a:r>
              <a:rPr lang="hu-HU" sz="1800" dirty="0" err="1" smtClean="0"/>
              <a:t>activities</a:t>
            </a:r>
            <a:r>
              <a:rPr lang="hu-HU" sz="1800" dirty="0" smtClean="0"/>
              <a:t> and </a:t>
            </a:r>
            <a:r>
              <a:rPr lang="hu-HU" sz="1800" dirty="0" err="1" smtClean="0"/>
              <a:t>the</a:t>
            </a:r>
            <a:r>
              <a:rPr lang="hu-HU" sz="1800" dirty="0" smtClean="0"/>
              <a:t> project’s </a:t>
            </a:r>
            <a:r>
              <a:rPr lang="hu-HU" sz="1800" dirty="0" err="1" smtClean="0"/>
              <a:t>details</a:t>
            </a:r>
            <a:r>
              <a:rPr lang="hu-HU" sz="1800" dirty="0" smtClean="0"/>
              <a:t>.</a:t>
            </a:r>
          </a:p>
          <a:p>
            <a:pPr marL="0" indent="0" algn="just">
              <a:buNone/>
            </a:pP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3) Action (</a:t>
            </a:r>
            <a:r>
              <a:rPr lang="hu-HU" sz="2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Implementation</a:t>
            </a: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): </a:t>
            </a:r>
            <a:r>
              <a:rPr lang="hu-HU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1800" dirty="0" err="1" smtClean="0"/>
              <a:t>This</a:t>
            </a:r>
            <a:r>
              <a:rPr lang="hu-HU" sz="1800" dirty="0" smtClean="0"/>
              <a:t> is </a:t>
            </a:r>
            <a:r>
              <a:rPr lang="hu-HU" sz="1800" dirty="0" err="1" smtClean="0"/>
              <a:t>the</a:t>
            </a:r>
            <a:r>
              <a:rPr lang="hu-HU" sz="1800" dirty="0" smtClean="0"/>
              <a:t> „</a:t>
            </a:r>
            <a:r>
              <a:rPr lang="hu-HU" sz="1800" dirty="0" err="1" smtClean="0"/>
              <a:t>heart</a:t>
            </a:r>
            <a:r>
              <a:rPr lang="hu-HU" sz="1800" dirty="0" smtClean="0"/>
              <a:t> of </a:t>
            </a:r>
            <a:r>
              <a:rPr lang="hu-HU" sz="1800" dirty="0" err="1" smtClean="0"/>
              <a:t>the</a:t>
            </a:r>
            <a:r>
              <a:rPr lang="hu-HU" sz="1800" dirty="0" smtClean="0"/>
              <a:t> project, </a:t>
            </a:r>
            <a:r>
              <a:rPr lang="hu-HU" sz="1800" dirty="0" err="1" smtClean="0"/>
              <a:t>students</a:t>
            </a:r>
            <a:r>
              <a:rPr lang="hu-HU" sz="1800" dirty="0" smtClean="0"/>
              <a:t> </a:t>
            </a:r>
            <a:r>
              <a:rPr lang="hu-HU" sz="1800" dirty="0" err="1" smtClean="0"/>
              <a:t>engage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meaningful</a:t>
            </a:r>
            <a:r>
              <a:rPr lang="hu-HU" sz="1800" dirty="0" smtClean="0"/>
              <a:t> service, </a:t>
            </a:r>
            <a:r>
              <a:rPr lang="hu-HU" sz="1800" dirty="0" err="1" smtClean="0"/>
              <a:t>learn</a:t>
            </a:r>
            <a:r>
              <a:rPr lang="hu-HU" sz="1800" dirty="0" smtClean="0"/>
              <a:t> </a:t>
            </a:r>
            <a:r>
              <a:rPr lang="hu-HU" sz="1800" dirty="0" err="1" smtClean="0"/>
              <a:t>skills</a:t>
            </a:r>
            <a:r>
              <a:rPr lang="hu-HU" sz="1800" dirty="0" smtClean="0"/>
              <a:t>, </a:t>
            </a:r>
            <a:r>
              <a:rPr lang="hu-HU" sz="1800" dirty="0" err="1" smtClean="0"/>
              <a:t>understand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unit of </a:t>
            </a:r>
            <a:r>
              <a:rPr lang="hu-HU" sz="1800" dirty="0" err="1" smtClean="0"/>
              <a:t>study</a:t>
            </a:r>
            <a:r>
              <a:rPr lang="hu-HU" sz="1800" dirty="0" smtClean="0"/>
              <a:t> and </a:t>
            </a:r>
            <a:r>
              <a:rPr lang="hu-HU" sz="1800" dirty="0" err="1" smtClean="0"/>
              <a:t>take</a:t>
            </a:r>
            <a:r>
              <a:rPr lang="hu-HU" sz="1800" dirty="0" smtClean="0"/>
              <a:t> </a:t>
            </a:r>
            <a:r>
              <a:rPr lang="hu-HU" sz="1800" dirty="0" err="1" smtClean="0"/>
              <a:t>action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achieve</a:t>
            </a:r>
            <a:r>
              <a:rPr lang="hu-HU" sz="1800" dirty="0" smtClean="0"/>
              <a:t> </a:t>
            </a:r>
            <a:r>
              <a:rPr lang="hu-HU" sz="1800" dirty="0" err="1" smtClean="0"/>
              <a:t>their</a:t>
            </a:r>
            <a:r>
              <a:rPr lang="hu-HU" sz="1800" dirty="0" smtClean="0"/>
              <a:t> </a:t>
            </a:r>
            <a:r>
              <a:rPr lang="hu-HU" sz="1800" dirty="0" err="1" smtClean="0"/>
              <a:t>learning</a:t>
            </a:r>
            <a:r>
              <a:rPr lang="hu-HU" sz="1800" dirty="0" smtClean="0"/>
              <a:t> </a:t>
            </a:r>
            <a:r>
              <a:rPr lang="hu-HU" sz="1800" dirty="0" err="1" smtClean="0"/>
              <a:t>and</a:t>
            </a:r>
            <a:r>
              <a:rPr lang="hu-HU" sz="1800" dirty="0" smtClean="0"/>
              <a:t> service </a:t>
            </a:r>
            <a:r>
              <a:rPr lang="hu-HU" sz="1800" dirty="0" err="1" smtClean="0"/>
              <a:t>goal</a:t>
            </a:r>
            <a:r>
              <a:rPr lang="hu-HU" sz="1800" dirty="0" smtClean="0"/>
              <a:t>(s).</a:t>
            </a:r>
          </a:p>
          <a:p>
            <a:pPr marL="0" indent="0" algn="just">
              <a:buNone/>
            </a:pP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4) </a:t>
            </a:r>
            <a:r>
              <a:rPr lang="hu-HU" sz="2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Reflection</a:t>
            </a: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hu-HU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1800" dirty="0" err="1" smtClean="0"/>
              <a:t>activities</a:t>
            </a:r>
            <a:r>
              <a:rPr lang="hu-HU" sz="1800" dirty="0" smtClean="0"/>
              <a:t> and </a:t>
            </a:r>
            <a:r>
              <a:rPr lang="hu-HU" sz="1800" dirty="0" err="1" smtClean="0"/>
              <a:t>question</a:t>
            </a:r>
            <a:r>
              <a:rPr lang="hu-HU" sz="1800" dirty="0" smtClean="0"/>
              <a:t> </a:t>
            </a:r>
            <a:r>
              <a:rPr lang="hu-HU" sz="1800" dirty="0" err="1" smtClean="0"/>
              <a:t>that</a:t>
            </a:r>
            <a:r>
              <a:rPr lang="hu-HU" sz="1800" dirty="0" smtClean="0"/>
              <a:t> </a:t>
            </a:r>
            <a:r>
              <a:rPr lang="hu-HU" sz="1800" dirty="0" err="1" smtClean="0"/>
              <a:t>help</a:t>
            </a:r>
            <a:r>
              <a:rPr lang="hu-HU" sz="1800" dirty="0" smtClean="0"/>
              <a:t> </a:t>
            </a:r>
            <a:r>
              <a:rPr lang="hu-HU" sz="1800" dirty="0" err="1" smtClean="0"/>
              <a:t>students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think</a:t>
            </a:r>
            <a:r>
              <a:rPr lang="hu-HU" sz="1800" dirty="0" smtClean="0"/>
              <a:t> </a:t>
            </a:r>
            <a:r>
              <a:rPr lang="hu-HU" sz="1800" dirty="0" err="1" smtClean="0"/>
              <a:t>abou</a:t>
            </a:r>
            <a:r>
              <a:rPr lang="hu-HU" sz="1800" dirty="0" smtClean="0"/>
              <a:t> </a:t>
            </a:r>
            <a:r>
              <a:rPr lang="hu-HU" sz="1800" dirty="0" err="1" smtClean="0"/>
              <a:t>their</a:t>
            </a:r>
            <a:r>
              <a:rPr lang="hu-HU" sz="1800" dirty="0" smtClean="0"/>
              <a:t> service </a:t>
            </a:r>
            <a:r>
              <a:rPr lang="hu-HU" sz="1800" dirty="0" err="1" smtClean="0"/>
              <a:t>experience</a:t>
            </a:r>
            <a:r>
              <a:rPr lang="hu-HU" sz="1800" dirty="0" smtClean="0"/>
              <a:t>, </a:t>
            </a:r>
            <a:r>
              <a:rPr lang="hu-HU" sz="1800" dirty="0" err="1" smtClean="0"/>
              <a:t>think</a:t>
            </a:r>
            <a:r>
              <a:rPr lang="hu-HU" sz="1800" dirty="0" smtClean="0"/>
              <a:t> </a:t>
            </a:r>
            <a:r>
              <a:rPr lang="hu-HU" sz="1800" dirty="0" err="1" smtClean="0"/>
              <a:t>about</a:t>
            </a:r>
            <a:r>
              <a:rPr lang="hu-HU" sz="1800" dirty="0" smtClean="0"/>
              <a:t> </a:t>
            </a:r>
            <a:r>
              <a:rPr lang="hu-HU" sz="1800" dirty="0" err="1" smtClean="0"/>
              <a:t>connection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unit of </a:t>
            </a:r>
            <a:r>
              <a:rPr lang="hu-HU" sz="1800" dirty="0" err="1" smtClean="0"/>
              <a:t>learning</a:t>
            </a:r>
            <a:r>
              <a:rPr lang="hu-HU" sz="1800" dirty="0" smtClean="0"/>
              <a:t>, </a:t>
            </a:r>
            <a:r>
              <a:rPr lang="hu-HU" sz="1800" dirty="0" err="1" smtClean="0"/>
              <a:t>see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positive</a:t>
            </a:r>
            <a:r>
              <a:rPr lang="hu-HU" sz="1800" dirty="0" smtClean="0"/>
              <a:t> (</a:t>
            </a:r>
            <a:r>
              <a:rPr lang="hu-HU" sz="1800" dirty="0" err="1" smtClean="0"/>
              <a:t>sometimes</a:t>
            </a:r>
            <a:r>
              <a:rPr lang="hu-HU" sz="1800" dirty="0" smtClean="0"/>
              <a:t> </a:t>
            </a:r>
            <a:r>
              <a:rPr lang="hu-HU" sz="1800" dirty="0" err="1" smtClean="0"/>
              <a:t>negative</a:t>
            </a:r>
            <a:r>
              <a:rPr lang="hu-HU" sz="1800" dirty="0" smtClean="0"/>
              <a:t>) </a:t>
            </a:r>
            <a:r>
              <a:rPr lang="hu-HU" sz="1800" dirty="0" err="1" smtClean="0"/>
              <a:t>effects</a:t>
            </a:r>
            <a:r>
              <a:rPr lang="hu-HU" sz="1800" dirty="0" smtClean="0"/>
              <a:t>.</a:t>
            </a:r>
          </a:p>
          <a:p>
            <a:pPr marL="0" indent="0" algn="just">
              <a:buNone/>
            </a:pP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5) </a:t>
            </a:r>
            <a:r>
              <a:rPr lang="hu-HU" sz="2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Demonstration</a:t>
            </a: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hu-HU" sz="2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Celebration</a:t>
            </a:r>
            <a:r>
              <a:rPr lang="hu-H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hu-HU" sz="1800" dirty="0" err="1" smtClean="0"/>
              <a:t>Students</a:t>
            </a:r>
            <a:r>
              <a:rPr lang="hu-HU" sz="1800" dirty="0" smtClean="0"/>
              <a:t> </a:t>
            </a:r>
            <a:r>
              <a:rPr lang="hu-HU" sz="1800" dirty="0" err="1" smtClean="0"/>
              <a:t>share</a:t>
            </a:r>
            <a:r>
              <a:rPr lang="hu-HU" sz="1800" dirty="0" smtClean="0"/>
              <a:t> and </a:t>
            </a:r>
            <a:r>
              <a:rPr lang="hu-HU" sz="1800" dirty="0" err="1" smtClean="0"/>
              <a:t>celebrate</a:t>
            </a:r>
            <a:r>
              <a:rPr lang="hu-HU" sz="1800" dirty="0" smtClean="0"/>
              <a:t> </a:t>
            </a:r>
            <a:r>
              <a:rPr lang="hu-HU" sz="1800" dirty="0" err="1" smtClean="0"/>
              <a:t>what</a:t>
            </a:r>
            <a:r>
              <a:rPr lang="hu-HU" sz="1800" dirty="0" smtClean="0"/>
              <a:t> </a:t>
            </a:r>
            <a:r>
              <a:rPr lang="hu-HU" sz="1800" dirty="0" err="1" smtClean="0"/>
              <a:t>they</a:t>
            </a:r>
            <a:r>
              <a:rPr lang="hu-HU" sz="1800" dirty="0" smtClean="0"/>
              <a:t> </a:t>
            </a:r>
            <a:r>
              <a:rPr lang="hu-HU" sz="1800" dirty="0" err="1" smtClean="0"/>
              <a:t>have</a:t>
            </a:r>
            <a:r>
              <a:rPr lang="hu-HU" sz="1800" dirty="0" smtClean="0"/>
              <a:t> </a:t>
            </a:r>
            <a:r>
              <a:rPr lang="hu-HU" sz="1800" dirty="0" err="1" smtClean="0"/>
              <a:t>learned</a:t>
            </a:r>
            <a:r>
              <a:rPr lang="hu-HU" sz="1800" dirty="0" smtClean="0"/>
              <a:t> </a:t>
            </a:r>
            <a:r>
              <a:rPr lang="hu-HU" sz="1800" dirty="0" err="1" smtClean="0"/>
              <a:t>within</a:t>
            </a:r>
            <a:r>
              <a:rPr lang="hu-HU" sz="1800" dirty="0" smtClean="0"/>
              <a:t> </a:t>
            </a:r>
            <a:r>
              <a:rPr lang="hu-HU" sz="1800" dirty="0" err="1" smtClean="0"/>
              <a:t>their</a:t>
            </a:r>
            <a:r>
              <a:rPr lang="hu-HU" sz="1800" dirty="0" smtClean="0"/>
              <a:t> </a:t>
            </a:r>
            <a:r>
              <a:rPr lang="hu-HU" sz="1800" dirty="0" err="1" smtClean="0"/>
              <a:t>community</a:t>
            </a:r>
            <a:r>
              <a:rPr lang="hu-HU" sz="1800" dirty="0" smtClean="0"/>
              <a:t>.</a:t>
            </a:r>
            <a:endParaRPr lang="hu-HU" sz="1800" b="1" dirty="0" smtClean="0"/>
          </a:p>
          <a:p>
            <a:pPr marL="0" indent="0">
              <a:buNone/>
            </a:pPr>
            <a:endParaRPr lang="hu-HU" sz="2000" b="1" dirty="0" smtClean="0"/>
          </a:p>
          <a:p>
            <a:pPr marL="457200" indent="-457200">
              <a:buAutoNum type="arabicPeriod"/>
            </a:pPr>
            <a:endParaRPr lang="hu-HU" dirty="0" smtClean="0"/>
          </a:p>
          <a:p>
            <a:pPr marL="457200" indent="-457200">
              <a:buFont typeface="+mj-lt"/>
              <a:buAutoNum type="arabicPeriod"/>
            </a:pPr>
            <a:endParaRPr lang="hu-HU" b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/>
          </a:bodyPr>
          <a:lstStyle/>
          <a:p>
            <a:r>
              <a:rPr lang="hu-HU" sz="2400" dirty="0" err="1"/>
              <a:t>What</a:t>
            </a:r>
            <a:r>
              <a:rPr lang="hu-HU" sz="2400" dirty="0"/>
              <a:t> is Service </a:t>
            </a:r>
            <a:r>
              <a:rPr lang="hu-HU" sz="2400" dirty="0" err="1"/>
              <a:t>Learning</a:t>
            </a:r>
            <a:r>
              <a:rPr lang="hu-HU" sz="2400" dirty="0"/>
              <a:t>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956964" cy="15121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125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hu-HU" sz="3200" dirty="0" err="1"/>
              <a:t>What</a:t>
            </a:r>
            <a:r>
              <a:rPr lang="hu-HU" sz="3200" dirty="0"/>
              <a:t> is Service </a:t>
            </a:r>
            <a:r>
              <a:rPr lang="hu-HU" sz="3200" dirty="0" err="1"/>
              <a:t>Learning</a:t>
            </a:r>
            <a:r>
              <a:rPr lang="hu-HU" sz="3200" dirty="0"/>
              <a:t>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84188" y="90872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</a:rPr>
              <a:t>The 5 </a:t>
            </a:r>
            <a:r>
              <a:rPr lang="hu-HU" sz="2800" b="1" dirty="0" err="1" smtClean="0">
                <a:solidFill>
                  <a:schemeClr val="tx2">
                    <a:lumMod val="75000"/>
                  </a:schemeClr>
                </a:solidFill>
              </a:rPr>
              <a:t>Stages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</a:rPr>
              <a:t> of Service </a:t>
            </a:r>
            <a:r>
              <a:rPr lang="hu-HU" sz="2800" b="1" dirty="0" err="1" smtClean="0">
                <a:solidFill>
                  <a:schemeClr val="tx2">
                    <a:lumMod val="75000"/>
                  </a:schemeClr>
                </a:solidFill>
              </a:rPr>
              <a:t>Learning</a:t>
            </a:r>
            <a:endParaRPr lang="hu-H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91332" y="6368628"/>
            <a:ext cx="7857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Source</a:t>
            </a:r>
            <a:r>
              <a:rPr lang="hu-HU" sz="1200" dirty="0" smtClean="0"/>
              <a:t>: Berger Kaye, </a:t>
            </a:r>
            <a:r>
              <a:rPr lang="hu-HU" sz="1200" dirty="0" err="1" smtClean="0"/>
              <a:t>Kathryn</a:t>
            </a:r>
            <a:r>
              <a:rPr lang="hu-HU" sz="1200" dirty="0" smtClean="0"/>
              <a:t>. The </a:t>
            </a:r>
            <a:r>
              <a:rPr lang="hu-HU" sz="1200" dirty="0" err="1" smtClean="0"/>
              <a:t>Complete</a:t>
            </a:r>
            <a:r>
              <a:rPr lang="hu-HU" sz="1200" dirty="0" smtClean="0"/>
              <a:t> </a:t>
            </a:r>
            <a:r>
              <a:rPr lang="hu-HU" sz="1200" dirty="0" err="1" smtClean="0"/>
              <a:t>Guide</a:t>
            </a:r>
            <a:r>
              <a:rPr lang="hu-HU" sz="1200" dirty="0" smtClean="0"/>
              <a:t> </a:t>
            </a:r>
            <a:r>
              <a:rPr lang="hu-HU" sz="1200" dirty="0" err="1" smtClean="0"/>
              <a:t>to</a:t>
            </a:r>
            <a:r>
              <a:rPr lang="hu-HU" sz="1200" dirty="0" smtClean="0"/>
              <a:t> Service </a:t>
            </a:r>
            <a:r>
              <a:rPr lang="hu-HU" sz="1200" dirty="0" err="1" smtClean="0"/>
              <a:t>Learning</a:t>
            </a:r>
            <a:r>
              <a:rPr lang="hu-HU" sz="1200" dirty="0" smtClean="0"/>
              <a:t>. Free </a:t>
            </a:r>
            <a:r>
              <a:rPr lang="hu-HU" sz="1200" dirty="0" err="1" smtClean="0"/>
              <a:t>Spirit</a:t>
            </a:r>
            <a:r>
              <a:rPr lang="hu-HU" sz="1200" dirty="0" smtClean="0"/>
              <a:t> Publishing, 2010.</a:t>
            </a:r>
            <a:endParaRPr lang="hu-HU" sz="12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8" y="1603464"/>
            <a:ext cx="7428265" cy="5064038"/>
          </a:xfr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33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55576" y="1124744"/>
            <a:ext cx="7408333" cy="1944216"/>
          </a:xfrm>
        </p:spPr>
        <p:txBody>
          <a:bodyPr>
            <a:normAutofit fontScale="92500"/>
          </a:bodyPr>
          <a:lstStyle/>
          <a:p>
            <a:pPr algn="ctr"/>
            <a:r>
              <a:rPr lang="hu-HU" sz="2800" b="1" dirty="0" err="1" smtClean="0"/>
              <a:t>Grade</a:t>
            </a:r>
            <a:r>
              <a:rPr lang="hu-HU" sz="2800" b="1" dirty="0" smtClean="0"/>
              <a:t> 4 Service Program: Saving </a:t>
            </a:r>
            <a:r>
              <a:rPr lang="hu-HU" sz="2800" b="1" dirty="0" err="1" smtClean="0"/>
              <a:t>the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Rainforests</a:t>
            </a:r>
            <a:endParaRPr lang="hu-HU" sz="2800" b="1" dirty="0" smtClean="0"/>
          </a:p>
          <a:p>
            <a:endParaRPr lang="hu-HU" sz="1100" dirty="0"/>
          </a:p>
          <a:p>
            <a:pPr marL="0" indent="0">
              <a:buNone/>
            </a:pPr>
            <a:r>
              <a:rPr lang="hu-HU" b="1" dirty="0" err="1" smtClean="0">
                <a:solidFill>
                  <a:schemeClr val="tx1"/>
                </a:solidFill>
              </a:rPr>
              <a:t>Workshop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question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tx1"/>
                </a:solidFill>
              </a:rPr>
              <a:t># </a:t>
            </a:r>
            <a:r>
              <a:rPr lang="hu-HU" b="1" dirty="0" smtClean="0">
                <a:solidFill>
                  <a:schemeClr val="tx1"/>
                </a:solidFill>
              </a:rPr>
              <a:t>3: Group </a:t>
            </a:r>
            <a:r>
              <a:rPr lang="hu-HU" b="1" dirty="0" err="1" smtClean="0">
                <a:solidFill>
                  <a:schemeClr val="tx1"/>
                </a:solidFill>
              </a:rPr>
              <a:t>the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following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parts</a:t>
            </a:r>
            <a:r>
              <a:rPr lang="hu-HU" b="1" dirty="0" smtClean="0">
                <a:solidFill>
                  <a:schemeClr val="tx1"/>
                </a:solidFill>
              </a:rPr>
              <a:t> of </a:t>
            </a:r>
            <a:r>
              <a:rPr lang="hu-HU" b="1" dirty="0" err="1" smtClean="0">
                <a:solidFill>
                  <a:schemeClr val="tx1"/>
                </a:solidFill>
              </a:rPr>
              <a:t>the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Grade</a:t>
            </a:r>
            <a:r>
              <a:rPr lang="hu-HU" b="1" dirty="0" smtClean="0">
                <a:solidFill>
                  <a:schemeClr val="tx1"/>
                </a:solidFill>
              </a:rPr>
              <a:t> 4 Service Program </a:t>
            </a:r>
            <a:r>
              <a:rPr lang="hu-HU" b="1" dirty="0" err="1" smtClean="0">
                <a:solidFill>
                  <a:schemeClr val="tx1"/>
                </a:solidFill>
              </a:rPr>
              <a:t>under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any</a:t>
            </a:r>
            <a:r>
              <a:rPr lang="hu-HU" b="1" dirty="0" smtClean="0">
                <a:solidFill>
                  <a:schemeClr val="tx1"/>
                </a:solidFill>
              </a:rPr>
              <a:t> of </a:t>
            </a:r>
            <a:r>
              <a:rPr lang="hu-HU" b="1" dirty="0" err="1" smtClean="0">
                <a:solidFill>
                  <a:schemeClr val="tx1"/>
                </a:solidFill>
              </a:rPr>
              <a:t>the</a:t>
            </a:r>
            <a:r>
              <a:rPr lang="hu-HU" b="1" dirty="0" smtClean="0">
                <a:solidFill>
                  <a:schemeClr val="tx1"/>
                </a:solidFill>
              </a:rPr>
              <a:t> 5 </a:t>
            </a:r>
            <a:r>
              <a:rPr lang="hu-HU" b="1" dirty="0" err="1" smtClean="0">
                <a:solidFill>
                  <a:schemeClr val="tx1"/>
                </a:solidFill>
              </a:rPr>
              <a:t>Stages</a:t>
            </a:r>
            <a:r>
              <a:rPr lang="hu-HU" b="1" dirty="0" smtClean="0">
                <a:solidFill>
                  <a:schemeClr val="tx1"/>
                </a:solidFill>
              </a:rPr>
              <a:t> of Service </a:t>
            </a:r>
            <a:r>
              <a:rPr lang="hu-HU" b="1" dirty="0" err="1" smtClean="0">
                <a:solidFill>
                  <a:schemeClr val="tx1"/>
                </a:solidFill>
              </a:rPr>
              <a:t>Learning</a:t>
            </a:r>
            <a:r>
              <a:rPr lang="hu-HU" b="1" dirty="0" smtClean="0">
                <a:solidFill>
                  <a:schemeClr val="tx1"/>
                </a:solidFill>
              </a:rPr>
              <a:t>. </a:t>
            </a:r>
            <a:r>
              <a:rPr lang="hu-HU" b="1" dirty="0" err="1" smtClean="0">
                <a:solidFill>
                  <a:schemeClr val="tx1"/>
                </a:solidFill>
              </a:rPr>
              <a:t>Discuss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in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your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group</a:t>
            </a:r>
            <a:r>
              <a:rPr lang="hu-HU" b="1" dirty="0" smtClean="0">
                <a:solidFill>
                  <a:schemeClr val="tx1"/>
                </a:solidFill>
              </a:rPr>
              <a:t>.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hu-HU" sz="3200" dirty="0" err="1"/>
              <a:t>What</a:t>
            </a:r>
            <a:r>
              <a:rPr lang="hu-HU" sz="3200" dirty="0"/>
              <a:t> is Service </a:t>
            </a:r>
            <a:r>
              <a:rPr lang="hu-HU" sz="3200" dirty="0" err="1"/>
              <a:t>Learning</a:t>
            </a:r>
            <a:r>
              <a:rPr lang="hu-HU" sz="3200" dirty="0"/>
              <a:t>?</a:t>
            </a:r>
          </a:p>
        </p:txBody>
      </p:sp>
      <p:pic>
        <p:nvPicPr>
          <p:cNvPr id="1026" name="Picture 2" descr="C:\Users\Adrienne\AppData\Local\Microsoft\Windows\Temporary Internet Files\Content.IE5\OBTMTZUM\Tropical_rainforest_with_lianas_N_Madagascar_DP90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971600" y="1196752"/>
            <a:ext cx="7408333" cy="3024336"/>
          </a:xfrm>
        </p:spPr>
        <p:txBody>
          <a:bodyPr/>
          <a:lstStyle/>
          <a:p>
            <a:r>
              <a:rPr lang="hu-HU" b="1" dirty="0" err="1" smtClean="0"/>
              <a:t>Further</a:t>
            </a:r>
            <a:r>
              <a:rPr lang="hu-HU" b="1" dirty="0" smtClean="0"/>
              <a:t> </a:t>
            </a:r>
            <a:r>
              <a:rPr lang="hu-HU" b="1" dirty="0" err="1" smtClean="0"/>
              <a:t>Resources</a:t>
            </a:r>
            <a:r>
              <a:rPr lang="hu-HU" b="1" dirty="0" smtClean="0"/>
              <a:t>:</a:t>
            </a:r>
          </a:p>
          <a:p>
            <a:r>
              <a:rPr lang="en-US" dirty="0" smtClean="0">
                <a:hlinkClick r:id="rId2"/>
              </a:rPr>
              <a:t>What is Service Learning? A Guide for Parents</a:t>
            </a:r>
            <a:endParaRPr lang="hu-HU" dirty="0" smtClean="0"/>
          </a:p>
          <a:p>
            <a:r>
              <a:rPr lang="en-US" dirty="0" smtClean="0">
                <a:hlinkClick r:id="rId3"/>
              </a:rPr>
              <a:t>The Five Stages of Service Learning K. Berger Kaye</a:t>
            </a:r>
            <a:endParaRPr lang="hu-HU" dirty="0" smtClean="0"/>
          </a:p>
          <a:p>
            <a:r>
              <a:rPr lang="en-US" dirty="0" smtClean="0">
                <a:hlinkClick r:id="rId4"/>
              </a:rPr>
              <a:t>Elementary Service Learning Webpage AISB</a:t>
            </a:r>
            <a:endParaRPr lang="hu-HU" dirty="0" smtClean="0"/>
          </a:p>
          <a:p>
            <a:r>
              <a:rPr lang="en-US" dirty="0" smtClean="0">
                <a:hlinkClick r:id="rId5"/>
              </a:rPr>
              <a:t>Service Learning at CEESA International Schools</a:t>
            </a:r>
            <a:endParaRPr lang="hu-HU" dirty="0" smtClean="0"/>
          </a:p>
          <a:p>
            <a:r>
              <a:rPr lang="en-US" dirty="0" smtClean="0">
                <a:hlinkClick r:id="rId6"/>
              </a:rPr>
              <a:t>AISB ES Library Search Site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07144"/>
          </a:xfrm>
        </p:spPr>
        <p:txBody>
          <a:bodyPr>
            <a:normAutofit/>
          </a:bodyPr>
          <a:lstStyle/>
          <a:p>
            <a:r>
              <a:rPr lang="hu-HU" sz="2800" b="1" dirty="0" err="1"/>
              <a:t>What</a:t>
            </a:r>
            <a:r>
              <a:rPr lang="hu-HU" sz="2800" b="1" dirty="0"/>
              <a:t> is Service </a:t>
            </a:r>
            <a:r>
              <a:rPr lang="hu-HU" sz="2800" b="1" dirty="0" err="1"/>
              <a:t>Learning</a:t>
            </a:r>
            <a:r>
              <a:rPr lang="hu-HU" sz="2800" b="1" dirty="0"/>
              <a:t>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50704"/>
            <a:ext cx="2188840" cy="328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30848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54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55576" y="1844824"/>
            <a:ext cx="740833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err="1" smtClean="0"/>
              <a:t>Workshop</a:t>
            </a:r>
            <a:r>
              <a:rPr lang="hu-HU" sz="3200" b="1" dirty="0" smtClean="0"/>
              <a:t>’s </a:t>
            </a:r>
            <a:r>
              <a:rPr lang="hu-HU" sz="3200" b="1" dirty="0" err="1" smtClean="0"/>
              <a:t>Goals</a:t>
            </a:r>
            <a:r>
              <a:rPr lang="hu-HU" sz="3200" b="1" dirty="0" smtClean="0"/>
              <a:t>:</a:t>
            </a:r>
          </a:p>
          <a:p>
            <a:pPr marL="0" indent="0">
              <a:buNone/>
            </a:pPr>
            <a:endParaRPr lang="hu-HU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 err="1" smtClean="0"/>
              <a:t>Understand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difference</a:t>
            </a:r>
            <a:r>
              <a:rPr lang="hu-HU" b="1" dirty="0" smtClean="0"/>
              <a:t> </a:t>
            </a:r>
            <a:r>
              <a:rPr lang="hu-HU" b="1" dirty="0" err="1" smtClean="0"/>
              <a:t>between</a:t>
            </a:r>
            <a:r>
              <a:rPr lang="hu-HU" b="1" dirty="0" smtClean="0"/>
              <a:t> Service </a:t>
            </a:r>
            <a:r>
              <a:rPr lang="hu-HU" b="1" dirty="0" err="1" smtClean="0"/>
              <a:t>Learning</a:t>
            </a:r>
            <a:r>
              <a:rPr lang="hu-HU" b="1" dirty="0" smtClean="0"/>
              <a:t> and </a:t>
            </a:r>
            <a:r>
              <a:rPr lang="hu-HU" b="1" dirty="0" err="1" smtClean="0"/>
              <a:t>Community</a:t>
            </a:r>
            <a:r>
              <a:rPr lang="hu-HU" b="1" dirty="0" smtClean="0"/>
              <a:t>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 err="1" smtClean="0"/>
              <a:t>Discuss</a:t>
            </a:r>
            <a:r>
              <a:rPr lang="hu-HU" b="1" dirty="0" smtClean="0"/>
              <a:t> </a:t>
            </a:r>
            <a:r>
              <a:rPr lang="hu-HU" b="1" dirty="0" err="1" smtClean="0"/>
              <a:t>what</a:t>
            </a:r>
            <a:r>
              <a:rPr lang="hu-HU" b="1" dirty="0" smtClean="0"/>
              <a:t> „</a:t>
            </a:r>
            <a:r>
              <a:rPr lang="hu-HU" b="1" dirty="0" err="1" smtClean="0"/>
              <a:t>global</a:t>
            </a:r>
            <a:r>
              <a:rPr lang="hu-HU" b="1" dirty="0" smtClean="0"/>
              <a:t> </a:t>
            </a:r>
            <a:r>
              <a:rPr lang="hu-HU" b="1" dirty="0" err="1" smtClean="0"/>
              <a:t>citizenship</a:t>
            </a:r>
            <a:r>
              <a:rPr lang="hu-HU" b="1" dirty="0" smtClean="0"/>
              <a:t>” </a:t>
            </a:r>
            <a:r>
              <a:rPr lang="hu-HU" b="1" dirty="0" err="1" smtClean="0"/>
              <a:t>means</a:t>
            </a:r>
            <a:endParaRPr lang="hu-H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 err="1" smtClean="0"/>
              <a:t>Analyze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5 </a:t>
            </a:r>
            <a:r>
              <a:rPr lang="hu-HU" b="1" dirty="0" err="1" smtClean="0"/>
              <a:t>steps</a:t>
            </a:r>
            <a:r>
              <a:rPr lang="hu-HU" b="1" dirty="0" smtClean="0"/>
              <a:t> of Service </a:t>
            </a:r>
            <a:r>
              <a:rPr lang="hu-HU" b="1" dirty="0" err="1" smtClean="0"/>
              <a:t>Learning</a:t>
            </a:r>
            <a:endParaRPr lang="hu-H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 err="1" smtClean="0"/>
              <a:t>Take</a:t>
            </a:r>
            <a:r>
              <a:rPr lang="hu-HU" b="1" dirty="0" smtClean="0"/>
              <a:t> a </a:t>
            </a:r>
            <a:r>
              <a:rPr lang="hu-HU" b="1" dirty="0" err="1" smtClean="0"/>
              <a:t>look</a:t>
            </a:r>
            <a:r>
              <a:rPr lang="hu-HU" b="1" dirty="0" smtClean="0"/>
              <a:t> </a:t>
            </a:r>
            <a:r>
              <a:rPr lang="hu-HU" b="1" dirty="0" err="1" smtClean="0"/>
              <a:t>at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Elementary</a:t>
            </a:r>
            <a:r>
              <a:rPr lang="hu-HU" b="1" dirty="0" smtClean="0"/>
              <a:t> Service </a:t>
            </a:r>
            <a:r>
              <a:rPr lang="hu-HU" b="1" dirty="0" err="1" smtClean="0"/>
              <a:t>Programs</a:t>
            </a:r>
            <a:endParaRPr lang="hu-H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 err="1" smtClean="0"/>
              <a:t>Useful</a:t>
            </a:r>
            <a:r>
              <a:rPr lang="hu-HU" b="1" dirty="0" smtClean="0"/>
              <a:t> </a:t>
            </a:r>
            <a:r>
              <a:rPr lang="hu-HU" b="1" dirty="0" err="1" smtClean="0"/>
              <a:t>links</a:t>
            </a:r>
            <a:r>
              <a:rPr lang="hu-HU" b="1" dirty="0" smtClean="0"/>
              <a:t> and </a:t>
            </a:r>
            <a:r>
              <a:rPr lang="hu-HU" b="1" dirty="0" err="1" smtClean="0"/>
              <a:t>resources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further</a:t>
            </a:r>
            <a:r>
              <a:rPr lang="hu-HU" b="1" dirty="0" smtClean="0"/>
              <a:t> </a:t>
            </a:r>
            <a:r>
              <a:rPr lang="hu-HU" b="1" dirty="0" err="1" smtClean="0"/>
              <a:t>investigation</a:t>
            </a:r>
            <a:endParaRPr lang="hu-HU" b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is Service </a:t>
            </a:r>
            <a:r>
              <a:rPr lang="hu-HU" dirty="0" err="1" smtClean="0"/>
              <a:t>Learning</a:t>
            </a:r>
            <a:r>
              <a:rPr lang="hu-HU" dirty="0" smtClean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67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836712"/>
            <a:ext cx="8280920" cy="5472608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  <a:p>
            <a:pPr marL="0" indent="0" algn="ctr">
              <a:buNone/>
            </a:pPr>
            <a:r>
              <a:rPr lang="en-US" sz="9600" b="1" dirty="0" smtClean="0"/>
              <a:t>Volunteerism</a:t>
            </a:r>
            <a:r>
              <a:rPr lang="hu-HU" sz="9600" dirty="0"/>
              <a:t> </a:t>
            </a:r>
            <a:r>
              <a:rPr lang="hu-HU" sz="9600" dirty="0" smtClean="0"/>
              <a:t>- </a:t>
            </a:r>
            <a:r>
              <a:rPr lang="en-US" sz="9600" b="1" dirty="0" smtClean="0"/>
              <a:t>Community  Service</a:t>
            </a:r>
            <a:r>
              <a:rPr lang="hu-HU" sz="9600" dirty="0"/>
              <a:t> </a:t>
            </a:r>
            <a:r>
              <a:rPr lang="hu-HU" sz="9600" dirty="0" smtClean="0"/>
              <a:t>- </a:t>
            </a:r>
            <a:r>
              <a:rPr lang="en-US" sz="9600" b="1" dirty="0" smtClean="0"/>
              <a:t>Service Learning</a:t>
            </a:r>
            <a:endParaRPr lang="hu-HU" sz="9600" dirty="0" smtClean="0"/>
          </a:p>
          <a:p>
            <a:pPr marL="0" indent="0">
              <a:buNone/>
            </a:pPr>
            <a:endParaRPr lang="hu-HU" sz="4400" b="1" i="1" dirty="0" smtClean="0"/>
          </a:p>
          <a:p>
            <a:pPr marL="0" indent="0">
              <a:buNone/>
            </a:pPr>
            <a:r>
              <a:rPr lang="hu-HU" sz="9600" b="1" i="1" dirty="0" smtClean="0"/>
              <a:t>V</a:t>
            </a:r>
            <a:r>
              <a:rPr lang="en-US" sz="9600" b="1" i="1" dirty="0" err="1" smtClean="0"/>
              <a:t>olunteerism</a:t>
            </a:r>
            <a:r>
              <a:rPr lang="en-US" sz="9600" i="1" dirty="0" smtClean="0"/>
              <a:t> </a:t>
            </a:r>
            <a:endParaRPr lang="hu-HU" sz="96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9600" i="1" dirty="0"/>
              <a:t>H</a:t>
            </a:r>
            <a:r>
              <a:rPr lang="en-US" sz="9600" i="1" dirty="0" err="1" smtClean="0"/>
              <a:t>elp</a:t>
            </a:r>
            <a:r>
              <a:rPr lang="en-US" sz="9600" i="1" dirty="0" smtClean="0"/>
              <a:t> family members, neighbors, friends or organizations. </a:t>
            </a:r>
            <a:endParaRPr lang="hu-HU" sz="96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9600" i="1" dirty="0"/>
              <a:t>C</a:t>
            </a:r>
            <a:r>
              <a:rPr lang="en-US" sz="9600" i="1" dirty="0" smtClean="0"/>
              <a:t>an happen once or last for longer periods of time</a:t>
            </a:r>
            <a:endParaRPr lang="hu-HU" sz="9600" b="1" i="1" dirty="0" smtClean="0"/>
          </a:p>
          <a:p>
            <a:pPr marL="0" indent="0">
              <a:buNone/>
            </a:pPr>
            <a:r>
              <a:rPr lang="en-US" sz="9600" b="1" i="1" dirty="0" smtClean="0"/>
              <a:t>Community Service</a:t>
            </a:r>
            <a:r>
              <a:rPr lang="hu-HU" sz="9600" i="1" dirty="0" smtClean="0"/>
              <a:t> = </a:t>
            </a:r>
            <a:r>
              <a:rPr lang="en-US" sz="9600" i="1" dirty="0" smtClean="0"/>
              <a:t>a special form of volunteerism</a:t>
            </a:r>
            <a:r>
              <a:rPr lang="en-US" sz="9600" b="1" i="1" dirty="0" smtClean="0"/>
              <a:t> </a:t>
            </a:r>
            <a:endParaRPr lang="hu-HU" sz="9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9600" i="1" dirty="0" smtClean="0"/>
              <a:t> </a:t>
            </a:r>
            <a:r>
              <a:rPr lang="en-US" sz="9600" i="1" dirty="0"/>
              <a:t>is a voluntary act that benefits others, usually the immediate </a:t>
            </a:r>
            <a:r>
              <a:rPr lang="en-US" sz="9600" i="1" dirty="0" smtClean="0"/>
              <a:t>community</a:t>
            </a:r>
            <a:r>
              <a:rPr lang="hu-HU" sz="9600" i="1" dirty="0"/>
              <a:t> </a:t>
            </a:r>
            <a:r>
              <a:rPr lang="hu-HU" sz="9600" i="1" dirty="0" smtClean="0"/>
              <a:t>(= </a:t>
            </a:r>
            <a:r>
              <a:rPr lang="hu-HU" sz="9600" i="1" dirty="0" err="1" smtClean="0"/>
              <a:t>school</a:t>
            </a:r>
            <a:r>
              <a:rPr lang="hu-HU" sz="9600" i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9600" i="1" dirty="0" err="1"/>
              <a:t>u</a:t>
            </a:r>
            <a:r>
              <a:rPr lang="hu-HU" sz="9600" i="1" dirty="0" err="1" smtClean="0"/>
              <a:t>sually</a:t>
            </a:r>
            <a:r>
              <a:rPr lang="hu-HU" sz="9600" i="1" dirty="0" smtClean="0"/>
              <a:t> </a:t>
            </a:r>
            <a:r>
              <a:rPr lang="hu-HU" sz="9600" i="1" dirty="0" err="1" smtClean="0"/>
              <a:t>it</a:t>
            </a:r>
            <a:r>
              <a:rPr lang="hu-HU" sz="9600" i="1" dirty="0" smtClean="0"/>
              <a:t> is </a:t>
            </a:r>
            <a:r>
              <a:rPr lang="hu-HU" sz="9600" i="1" dirty="0" err="1" smtClean="0"/>
              <a:t>not</a:t>
            </a:r>
            <a:r>
              <a:rPr lang="hu-HU" sz="9600" i="1" dirty="0" smtClean="0"/>
              <a:t> tied </a:t>
            </a:r>
            <a:r>
              <a:rPr lang="hu-HU" sz="9600" i="1" dirty="0" err="1" smtClean="0"/>
              <a:t>to</a:t>
            </a:r>
            <a:r>
              <a:rPr lang="hu-HU" sz="9600" i="1" dirty="0" smtClean="0"/>
              <a:t> a </a:t>
            </a:r>
            <a:r>
              <a:rPr lang="hu-HU" sz="9600" i="1" dirty="0" err="1" smtClean="0"/>
              <a:t>course</a:t>
            </a:r>
            <a:endParaRPr lang="hu-HU" sz="96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9600" i="1" dirty="0" err="1"/>
              <a:t>d</a:t>
            </a:r>
            <a:r>
              <a:rPr lang="hu-HU" sz="9600" i="1" dirty="0" err="1" smtClean="0"/>
              <a:t>oes</a:t>
            </a:r>
            <a:r>
              <a:rPr lang="hu-HU" sz="9600" i="1" dirty="0" smtClean="0"/>
              <a:t> </a:t>
            </a:r>
            <a:r>
              <a:rPr lang="hu-HU" sz="9600" i="1" dirty="0" err="1" smtClean="0"/>
              <a:t>not</a:t>
            </a:r>
            <a:r>
              <a:rPr lang="hu-HU" sz="9600" i="1" dirty="0" smtClean="0"/>
              <a:t> </a:t>
            </a:r>
            <a:r>
              <a:rPr lang="hu-HU" sz="9600" i="1" dirty="0" err="1" smtClean="0"/>
              <a:t>include</a:t>
            </a:r>
            <a:r>
              <a:rPr lang="hu-HU" sz="9600" i="1" dirty="0" smtClean="0"/>
              <a:t> </a:t>
            </a:r>
            <a:r>
              <a:rPr lang="hu-HU" sz="9600" i="1" dirty="0" err="1" smtClean="0"/>
              <a:t>structured</a:t>
            </a:r>
            <a:r>
              <a:rPr lang="hu-HU" sz="9600" i="1" dirty="0" smtClean="0"/>
              <a:t> </a:t>
            </a:r>
            <a:r>
              <a:rPr lang="hu-HU" sz="9600" i="1" dirty="0" err="1" smtClean="0"/>
              <a:t>reflection</a:t>
            </a:r>
            <a:endParaRPr lang="hu-HU" sz="96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9600" i="1" dirty="0" err="1"/>
              <a:t>t</a:t>
            </a:r>
            <a:r>
              <a:rPr lang="hu-HU" sz="9600" i="1" dirty="0" err="1" smtClean="0"/>
              <a:t>he</a:t>
            </a:r>
            <a:r>
              <a:rPr lang="hu-HU" sz="9600" i="1" dirty="0" smtClean="0"/>
              <a:t> </a:t>
            </a:r>
            <a:r>
              <a:rPr lang="hu-HU" sz="9600" i="1" dirty="0" err="1" smtClean="0"/>
              <a:t>focus</a:t>
            </a:r>
            <a:r>
              <a:rPr lang="hu-HU" sz="9600" i="1" dirty="0" smtClean="0"/>
              <a:t> is </a:t>
            </a:r>
            <a:r>
              <a:rPr lang="hu-HU" sz="9600" i="1" dirty="0" err="1" smtClean="0"/>
              <a:t>on</a:t>
            </a:r>
            <a:r>
              <a:rPr lang="hu-HU" sz="9600" i="1" dirty="0" smtClean="0"/>
              <a:t> </a:t>
            </a:r>
            <a:r>
              <a:rPr lang="hu-HU" sz="9600" i="1" dirty="0" err="1" smtClean="0"/>
              <a:t>community</a:t>
            </a:r>
            <a:r>
              <a:rPr lang="hu-HU" sz="9600" i="1" dirty="0" smtClean="0"/>
              <a:t> </a:t>
            </a:r>
            <a:r>
              <a:rPr lang="hu-HU" sz="9600" i="1" dirty="0" err="1" smtClean="0"/>
              <a:t>benefits</a:t>
            </a:r>
            <a:r>
              <a:rPr lang="hu-HU" sz="9600" i="1" dirty="0" smtClean="0"/>
              <a:t>, </a:t>
            </a:r>
            <a:r>
              <a:rPr lang="hu-HU" sz="9600" i="1" dirty="0" err="1" smtClean="0"/>
              <a:t>not</a:t>
            </a:r>
            <a:r>
              <a:rPr lang="hu-HU" sz="9600" i="1" dirty="0" smtClean="0"/>
              <a:t> </a:t>
            </a:r>
            <a:r>
              <a:rPr lang="hu-HU" sz="9600" i="1" dirty="0" err="1" smtClean="0"/>
              <a:t>student</a:t>
            </a:r>
            <a:r>
              <a:rPr lang="hu-HU" sz="9600" i="1" dirty="0" smtClean="0"/>
              <a:t> </a:t>
            </a:r>
            <a:r>
              <a:rPr lang="hu-HU" sz="9600" i="1" dirty="0" err="1" smtClean="0"/>
              <a:t>learning</a:t>
            </a:r>
            <a:endParaRPr lang="hu-HU" sz="9600" dirty="0"/>
          </a:p>
          <a:p>
            <a:pPr marL="0" indent="0">
              <a:buNone/>
            </a:pPr>
            <a:r>
              <a:rPr lang="en-US" sz="9600" b="1" i="1" dirty="0" smtClean="0"/>
              <a:t>Service </a:t>
            </a:r>
            <a:r>
              <a:rPr lang="en-US" sz="9600" b="1" i="1" dirty="0"/>
              <a:t>Learning </a:t>
            </a:r>
            <a:r>
              <a:rPr lang="hu-HU" sz="9600" b="1" i="1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9600" b="1" i="1" dirty="0"/>
              <a:t> </a:t>
            </a:r>
            <a:r>
              <a:rPr lang="en-US" sz="9600" i="1" dirty="0" smtClean="0"/>
              <a:t>goes </a:t>
            </a:r>
            <a:r>
              <a:rPr lang="en-US" sz="9600" i="1" dirty="0"/>
              <a:t>beyond spontaneous acts of volunteerism or fund raising </a:t>
            </a:r>
            <a:r>
              <a:rPr lang="en-US" sz="9600" i="1" dirty="0" smtClean="0"/>
              <a:t>activities</a:t>
            </a:r>
            <a:endParaRPr lang="hu-HU" sz="96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9600" i="1" dirty="0" err="1" smtClean="0"/>
              <a:t>Integrates</a:t>
            </a:r>
            <a:r>
              <a:rPr lang="hu-HU" sz="9600" i="1" dirty="0" smtClean="0"/>
              <a:t> </a:t>
            </a:r>
            <a:r>
              <a:rPr lang="hu-HU" sz="9600" i="1" dirty="0" err="1" smtClean="0"/>
              <a:t>both</a:t>
            </a:r>
            <a:r>
              <a:rPr lang="hu-HU" sz="9600" i="1" dirty="0" smtClean="0"/>
              <a:t> curriculum </a:t>
            </a:r>
            <a:r>
              <a:rPr lang="hu-HU" sz="9600" i="1" dirty="0" err="1" smtClean="0"/>
              <a:t>content</a:t>
            </a:r>
            <a:r>
              <a:rPr lang="hu-HU" sz="9600" i="1" dirty="0" smtClean="0"/>
              <a:t> and service </a:t>
            </a:r>
            <a:r>
              <a:rPr lang="hu-HU" sz="9600" i="1" dirty="0" err="1" smtClean="0"/>
              <a:t>experience</a:t>
            </a:r>
            <a:endParaRPr lang="hu-HU" sz="9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r>
              <a:rPr lang="hu-HU" sz="3200" dirty="0" err="1" smtClean="0"/>
              <a:t>What</a:t>
            </a:r>
            <a:r>
              <a:rPr lang="hu-HU" sz="3200" dirty="0" smtClean="0"/>
              <a:t> is Service </a:t>
            </a:r>
            <a:r>
              <a:rPr lang="hu-HU" sz="3200" dirty="0" err="1" smtClean="0"/>
              <a:t>Learning</a:t>
            </a:r>
            <a:r>
              <a:rPr lang="hu-HU" sz="3200" dirty="0" smtClean="0"/>
              <a:t>?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828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28" y="1556792"/>
            <a:ext cx="6527800" cy="4895850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hu-HU" sz="3200" dirty="0" err="1"/>
              <a:t>What</a:t>
            </a:r>
            <a:r>
              <a:rPr lang="hu-HU" sz="3200" dirty="0"/>
              <a:t> is Service </a:t>
            </a:r>
            <a:r>
              <a:rPr lang="hu-HU" sz="3200" dirty="0" err="1"/>
              <a:t>Learning</a:t>
            </a:r>
            <a:r>
              <a:rPr lang="hu-HU" sz="3200" dirty="0"/>
              <a:t>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59632" y="102773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Volunteerism</a:t>
            </a:r>
            <a:r>
              <a:rPr lang="hu-HU" sz="2000" dirty="0" smtClean="0">
                <a:solidFill>
                  <a:srgbClr val="002060"/>
                </a:solidFill>
              </a:rPr>
              <a:t> - </a:t>
            </a:r>
            <a:r>
              <a:rPr lang="en-US" sz="2000" b="1" dirty="0" smtClean="0">
                <a:solidFill>
                  <a:srgbClr val="002060"/>
                </a:solidFill>
              </a:rPr>
              <a:t>Community  Service</a:t>
            </a:r>
            <a:r>
              <a:rPr lang="hu-HU" sz="2000" dirty="0" smtClean="0">
                <a:solidFill>
                  <a:srgbClr val="002060"/>
                </a:solidFill>
              </a:rPr>
              <a:t> - </a:t>
            </a:r>
            <a:r>
              <a:rPr lang="en-US" sz="2000" b="1" dirty="0" smtClean="0">
                <a:solidFill>
                  <a:srgbClr val="002060"/>
                </a:solidFill>
              </a:rPr>
              <a:t>Service Learning</a:t>
            </a:r>
            <a:endParaRPr lang="hu-H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99592" y="1268760"/>
            <a:ext cx="7408333" cy="33123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 smtClean="0"/>
              <a:t>Service </a:t>
            </a:r>
            <a:r>
              <a:rPr lang="en-US" sz="2200" dirty="0"/>
              <a:t>Learning </a:t>
            </a:r>
            <a:r>
              <a:rPr lang="hu-HU" sz="2200" dirty="0" smtClean="0"/>
              <a:t>is </a:t>
            </a:r>
            <a:r>
              <a:rPr lang="en-US" sz="2200" i="1" dirty="0" smtClean="0"/>
              <a:t>a </a:t>
            </a:r>
            <a:r>
              <a:rPr lang="en-US" sz="2200" i="1" dirty="0"/>
              <a:t>teaching and learning strategy</a:t>
            </a:r>
            <a:r>
              <a:rPr lang="en-US" sz="2200" b="1" i="1" dirty="0"/>
              <a:t> </a:t>
            </a:r>
            <a:r>
              <a:rPr lang="en-US" sz="2200" i="1" dirty="0"/>
              <a:t>that integrates meaningful community service with instruction and reflection to enrich the learning experience, teach civic responsibility</a:t>
            </a:r>
            <a:r>
              <a:rPr lang="en-US" sz="2200" dirty="0"/>
              <a:t> and strengthen communities. </a:t>
            </a:r>
            <a:r>
              <a:rPr lang="en-US" sz="2200" dirty="0" smtClean="0"/>
              <a:t>(</a:t>
            </a:r>
            <a:r>
              <a:rPr lang="en-US" sz="2200" i="1" dirty="0"/>
              <a:t>US National Commission on Service Learning</a:t>
            </a:r>
            <a:r>
              <a:rPr lang="en-US" sz="2200" i="1" dirty="0" smtClean="0"/>
              <a:t>) </a:t>
            </a:r>
            <a:endParaRPr lang="hu-HU" sz="2200" i="1" dirty="0" smtClean="0"/>
          </a:p>
          <a:p>
            <a:pPr marL="0" indent="0">
              <a:buNone/>
            </a:pPr>
            <a:endParaRPr lang="hu-HU" sz="1500" i="1" dirty="0" smtClean="0"/>
          </a:p>
          <a:p>
            <a:pPr marL="0" indent="0" algn="ctr">
              <a:buNone/>
            </a:pPr>
            <a:r>
              <a:rPr lang="hu-HU" sz="2800" b="1" i="1" u="sng" dirty="0" smtClean="0"/>
              <a:t>AISB </a:t>
            </a:r>
            <a:r>
              <a:rPr lang="hu-HU" sz="2800" b="1" i="1" u="sng" dirty="0" err="1" smtClean="0"/>
              <a:t>definition</a:t>
            </a:r>
            <a:r>
              <a:rPr lang="hu-HU" sz="2800" b="1" i="1" u="sng" dirty="0" smtClean="0"/>
              <a:t>:</a:t>
            </a:r>
            <a:r>
              <a:rPr lang="hu-HU" sz="2800" b="1" i="1" dirty="0" smtClean="0"/>
              <a:t> </a:t>
            </a:r>
            <a:r>
              <a:rPr lang="en-US" sz="2800" b="1" dirty="0" smtClean="0"/>
              <a:t>Service </a:t>
            </a:r>
            <a:r>
              <a:rPr lang="en-US" sz="2800" b="1" dirty="0"/>
              <a:t>Learning is a teaching and learning strategy that integrates community service with instruction in order to enhance students’ learning experience, to create a strong community and to teach civic responsibility.  </a:t>
            </a:r>
            <a:endParaRPr lang="hu-HU" sz="2800" b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hu-HU" sz="3200" dirty="0" err="1"/>
              <a:t>What</a:t>
            </a:r>
            <a:r>
              <a:rPr lang="hu-HU" sz="3200" dirty="0"/>
              <a:t> is Service </a:t>
            </a:r>
            <a:r>
              <a:rPr lang="hu-HU" sz="3200" dirty="0" err="1"/>
              <a:t>Learning</a:t>
            </a:r>
            <a:r>
              <a:rPr lang="hu-HU" sz="3200" dirty="0"/>
              <a:t>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81128"/>
            <a:ext cx="7558222" cy="20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94" y="3947126"/>
            <a:ext cx="2628800" cy="254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09328" y="836712"/>
            <a:ext cx="748883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  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Service </a:t>
            </a:r>
            <a:r>
              <a:rPr lang="hu-HU" dirty="0" err="1" smtClean="0"/>
              <a:t>Learning</a:t>
            </a:r>
            <a:r>
              <a:rPr lang="hu-HU" dirty="0" smtClean="0"/>
              <a:t> </a:t>
            </a:r>
            <a:r>
              <a:rPr lang="hu-HU" dirty="0" err="1"/>
              <a:t>p</a:t>
            </a:r>
            <a:r>
              <a:rPr lang="hu-HU" dirty="0" err="1" smtClean="0"/>
              <a:t>rograms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aligned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AISB’s </a:t>
            </a:r>
            <a:r>
              <a:rPr lang="hu-HU" b="1" i="1" dirty="0" err="1" smtClean="0"/>
              <a:t>Mission</a:t>
            </a:r>
            <a:r>
              <a:rPr lang="hu-HU" b="1" i="1" dirty="0" smtClean="0"/>
              <a:t>, </a:t>
            </a:r>
            <a:r>
              <a:rPr lang="hu-HU" b="1" i="1" dirty="0" err="1" smtClean="0"/>
              <a:t>Vision</a:t>
            </a:r>
            <a:r>
              <a:rPr lang="hu-HU" b="1" i="1" dirty="0" smtClean="0"/>
              <a:t>, </a:t>
            </a:r>
            <a:r>
              <a:rPr lang="hu-HU" b="1" i="1" dirty="0" err="1" smtClean="0"/>
              <a:t>Values</a:t>
            </a:r>
            <a:r>
              <a:rPr lang="hu-HU" b="1" i="1" dirty="0" smtClean="0"/>
              <a:t>, </a:t>
            </a:r>
            <a:r>
              <a:rPr lang="hu-HU" i="1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ethos</a:t>
            </a:r>
            <a:r>
              <a:rPr lang="hu-HU" dirty="0" smtClean="0"/>
              <a:t> of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:</a:t>
            </a:r>
          </a:p>
          <a:p>
            <a:pPr marL="0" indent="0" algn="ctr">
              <a:buNone/>
            </a:pPr>
            <a:endParaRPr lang="hu-HU" sz="900" b="1" dirty="0" smtClean="0"/>
          </a:p>
          <a:p>
            <a:pPr marL="0" indent="0" algn="ctr">
              <a:buNone/>
            </a:pPr>
            <a:r>
              <a:rPr lang="hu-HU" b="1" dirty="0" err="1" smtClean="0"/>
              <a:t>Mission</a:t>
            </a:r>
            <a:r>
              <a:rPr lang="hu-HU" b="1" dirty="0" smtClean="0"/>
              <a:t>: </a:t>
            </a:r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American International School of Budapest prepares its students to be </a:t>
            </a:r>
            <a:r>
              <a:rPr lang="en-US" b="1" i="1" dirty="0" smtClean="0"/>
              <a:t>responsible</a:t>
            </a:r>
            <a:r>
              <a:rPr lang="hu-HU" b="1" i="1" dirty="0" smtClean="0"/>
              <a:t> </a:t>
            </a:r>
            <a:r>
              <a:rPr lang="hu-HU" b="1" i="1" dirty="0" err="1" smtClean="0"/>
              <a:t>global</a:t>
            </a:r>
            <a:r>
              <a:rPr lang="hu-HU" b="1" i="1" dirty="0" smtClean="0"/>
              <a:t> </a:t>
            </a:r>
            <a:r>
              <a:rPr lang="hu-HU" b="1" i="1" dirty="0" err="1" smtClean="0"/>
              <a:t>citizens</a:t>
            </a:r>
            <a:r>
              <a:rPr lang="en-US" dirty="0"/>
              <a:t> and inspires in each a passion for knowledge and lifelong learning. We are a nurturing and diverse community that instills respect for self and others, develops the whole child, and strives </a:t>
            </a:r>
            <a:r>
              <a:rPr lang="en-US" dirty="0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academic</a:t>
            </a:r>
            <a:r>
              <a:rPr lang="hu-HU" dirty="0" smtClean="0"/>
              <a:t> excellence.</a:t>
            </a:r>
          </a:p>
          <a:p>
            <a:endParaRPr lang="hu-HU" b="1" dirty="0"/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r>
              <a:rPr lang="hu-HU" sz="3200" dirty="0" err="1"/>
              <a:t>What</a:t>
            </a:r>
            <a:r>
              <a:rPr lang="hu-HU" sz="3200" dirty="0"/>
              <a:t> is Service </a:t>
            </a:r>
            <a:r>
              <a:rPr lang="hu-HU" sz="3200" dirty="0" err="1"/>
              <a:t>Learning</a:t>
            </a:r>
            <a:r>
              <a:rPr lang="hu-HU" sz="3200" dirty="0"/>
              <a:t>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7504" y="4941168"/>
            <a:ext cx="8892480" cy="15081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/>
              <a:t>Workshop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question</a:t>
            </a:r>
            <a:r>
              <a:rPr lang="hu-HU" sz="2400" b="1" dirty="0" smtClean="0"/>
              <a:t> # 1: </a:t>
            </a:r>
            <a:r>
              <a:rPr lang="hu-HU" sz="2400" b="1" dirty="0" err="1" smtClean="0"/>
              <a:t>What</a:t>
            </a:r>
            <a:r>
              <a:rPr lang="hu-HU" sz="2400" b="1" dirty="0" smtClean="0"/>
              <a:t> is a „</a:t>
            </a:r>
            <a:r>
              <a:rPr lang="hu-HU" sz="2400" b="1" dirty="0" err="1" smtClean="0"/>
              <a:t>global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citizen</a:t>
            </a:r>
            <a:r>
              <a:rPr lang="hu-HU" sz="2400" b="1" dirty="0" smtClean="0"/>
              <a:t>”?</a:t>
            </a:r>
          </a:p>
          <a:p>
            <a:pPr algn="ctr"/>
            <a:r>
              <a:rPr lang="hu-HU" sz="2400" b="1" dirty="0" err="1" smtClean="0"/>
              <a:t>In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your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group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come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up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with</a:t>
            </a:r>
            <a:r>
              <a:rPr lang="hu-HU" sz="2400" b="1" dirty="0" smtClean="0"/>
              <a:t> a </a:t>
            </a:r>
            <a:r>
              <a:rPr lang="hu-HU" sz="2400" b="1" dirty="0" err="1" smtClean="0"/>
              <a:t>definition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discuss</a:t>
            </a:r>
            <a:r>
              <a:rPr lang="hu-HU" sz="2400" b="1" dirty="0" smtClean="0"/>
              <a:t> and </a:t>
            </a:r>
            <a:r>
              <a:rPr lang="hu-HU" sz="2400" b="1" dirty="0" err="1" smtClean="0"/>
              <a:t>check</a:t>
            </a:r>
            <a:r>
              <a:rPr lang="hu-HU" sz="2400" b="1" dirty="0" smtClean="0"/>
              <a:t> AISB’s </a:t>
            </a:r>
            <a:r>
              <a:rPr lang="hu-HU" sz="2400" b="1" dirty="0" err="1" smtClean="0"/>
              <a:t>definition</a:t>
            </a:r>
            <a:r>
              <a:rPr lang="hu-HU" sz="2400" b="1" dirty="0"/>
              <a:t> </a:t>
            </a:r>
            <a:r>
              <a:rPr lang="hu-HU" sz="2400" b="1" dirty="0" err="1" smtClean="0"/>
              <a:t>for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global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citizen</a:t>
            </a:r>
            <a:r>
              <a:rPr lang="hu-HU" sz="2400" b="1" dirty="0" smtClean="0"/>
              <a:t>.</a:t>
            </a:r>
          </a:p>
          <a:p>
            <a:pPr algn="ctr"/>
            <a:endParaRPr lang="hu-HU" sz="1200" b="1" dirty="0" smtClean="0"/>
          </a:p>
          <a:p>
            <a:endParaRPr lang="hu-HU" sz="800" b="1" dirty="0"/>
          </a:p>
        </p:txBody>
      </p:sp>
    </p:spTree>
    <p:extLst>
      <p:ext uri="{BB962C8B-B14F-4D97-AF65-F5344CB8AC3E}">
        <p14:creationId xmlns:p14="http://schemas.microsoft.com/office/powerpoint/2010/main" val="23941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8384"/>
          </a:xfrm>
        </p:spPr>
        <p:txBody>
          <a:bodyPr>
            <a:noAutofit/>
          </a:bodyPr>
          <a:lstStyle/>
          <a:p>
            <a:r>
              <a:rPr lang="hu-HU" sz="2800" b="1" dirty="0" err="1"/>
              <a:t>What</a:t>
            </a:r>
            <a:r>
              <a:rPr lang="hu-HU" sz="2800" b="1" dirty="0"/>
              <a:t> is Service </a:t>
            </a:r>
            <a:r>
              <a:rPr lang="hu-HU" sz="2800" b="1" dirty="0" err="1"/>
              <a:t>Learning</a:t>
            </a:r>
            <a:r>
              <a:rPr lang="hu-HU" sz="2800" b="1" dirty="0"/>
              <a:t>?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" y="836712"/>
            <a:ext cx="9073499" cy="5771130"/>
          </a:xfrm>
        </p:spPr>
      </p:pic>
    </p:spTree>
    <p:extLst>
      <p:ext uri="{BB962C8B-B14F-4D97-AF65-F5344CB8AC3E}">
        <p14:creationId xmlns:p14="http://schemas.microsoft.com/office/powerpoint/2010/main" val="5306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5712" y="836712"/>
            <a:ext cx="7920880" cy="936104"/>
          </a:xfrm>
        </p:spPr>
        <p:txBody>
          <a:bodyPr/>
          <a:lstStyle/>
          <a:p>
            <a:pPr algn="ctr"/>
            <a:endParaRPr lang="hu-HU" sz="1000" b="1" dirty="0" smtClean="0"/>
          </a:p>
          <a:p>
            <a:pPr algn="ctr"/>
            <a:r>
              <a:rPr lang="hu-HU" b="1" dirty="0" smtClean="0"/>
              <a:t>The Main </a:t>
            </a:r>
            <a:r>
              <a:rPr lang="hu-HU" b="1" dirty="0" err="1"/>
              <a:t>C</a:t>
            </a:r>
            <a:r>
              <a:rPr lang="hu-HU" b="1" dirty="0" err="1" smtClean="0"/>
              <a:t>haracteristics</a:t>
            </a:r>
            <a:r>
              <a:rPr lang="hu-HU" b="1" dirty="0" smtClean="0"/>
              <a:t> of Service </a:t>
            </a:r>
            <a:r>
              <a:rPr lang="hu-HU" b="1" dirty="0" err="1" smtClean="0"/>
              <a:t>Learning</a:t>
            </a:r>
            <a:endParaRPr lang="hu-HU" b="1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hu-HU" sz="3200" dirty="0" err="1"/>
              <a:t>What</a:t>
            </a:r>
            <a:r>
              <a:rPr lang="hu-HU" sz="3200" dirty="0"/>
              <a:t> is Service </a:t>
            </a:r>
            <a:r>
              <a:rPr lang="hu-HU" sz="3200" dirty="0" err="1"/>
              <a:t>Learning</a:t>
            </a:r>
            <a:r>
              <a:rPr lang="hu-HU" sz="3200" dirty="0"/>
              <a:t>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40036" y="1772816"/>
            <a:ext cx="7560840" cy="44935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rgbClr val="002060"/>
                </a:solidFill>
              </a:rPr>
              <a:t>explores</a:t>
            </a:r>
            <a:r>
              <a:rPr lang="hu-HU" sz="2400" dirty="0" smtClean="0">
                <a:solidFill>
                  <a:srgbClr val="002060"/>
                </a:solidFill>
              </a:rPr>
              <a:t> and </a:t>
            </a:r>
            <a:r>
              <a:rPr lang="hu-HU" sz="2400" dirty="0" err="1" smtClean="0">
                <a:solidFill>
                  <a:srgbClr val="002060"/>
                </a:solidFill>
              </a:rPr>
              <a:t>addresses</a:t>
            </a:r>
            <a:r>
              <a:rPr lang="hu-HU" sz="2400" dirty="0" smtClean="0">
                <a:solidFill>
                  <a:srgbClr val="002060"/>
                </a:solidFill>
              </a:rPr>
              <a:t> a </a:t>
            </a:r>
            <a:r>
              <a:rPr lang="hu-HU" sz="2400" dirty="0" err="1" smtClean="0">
                <a:solidFill>
                  <a:srgbClr val="002060"/>
                </a:solidFill>
              </a:rPr>
              <a:t>real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need</a:t>
            </a:r>
            <a:r>
              <a:rPr lang="hu-HU" sz="2400" dirty="0" smtClean="0">
                <a:solidFill>
                  <a:srgbClr val="002060"/>
                </a:solidFill>
              </a:rPr>
              <a:t> / </a:t>
            </a:r>
            <a:r>
              <a:rPr lang="hu-HU" sz="2400" dirty="0" err="1" smtClean="0">
                <a:solidFill>
                  <a:srgbClr val="002060"/>
                </a:solidFill>
              </a:rPr>
              <a:t>a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real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issue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is </a:t>
            </a:r>
            <a:r>
              <a:rPr lang="hu-HU" sz="2400" dirty="0" err="1" smtClean="0">
                <a:solidFill>
                  <a:srgbClr val="002060"/>
                </a:solidFill>
              </a:rPr>
              <a:t>challenging</a:t>
            </a:r>
            <a:r>
              <a:rPr lang="hu-HU" sz="2400" dirty="0">
                <a:solidFill>
                  <a:srgbClr val="002060"/>
                </a:solidFill>
              </a:rPr>
              <a:t>;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it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requires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planning</a:t>
            </a:r>
            <a:r>
              <a:rPr lang="hu-HU" sz="2400" dirty="0" smtClean="0">
                <a:solidFill>
                  <a:srgbClr val="002060"/>
                </a:solidFill>
              </a:rPr>
              <a:t> and </a:t>
            </a:r>
            <a:r>
              <a:rPr lang="hu-HU" sz="2400" dirty="0" err="1" smtClean="0">
                <a:solidFill>
                  <a:srgbClr val="002060"/>
                </a:solidFill>
              </a:rPr>
              <a:t>action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rgbClr val="002060"/>
                </a:solidFill>
              </a:rPr>
              <a:t>requires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little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or</a:t>
            </a:r>
            <a:r>
              <a:rPr lang="hu-HU" sz="2400" dirty="0" smtClean="0">
                <a:solidFill>
                  <a:srgbClr val="002060"/>
                </a:solidFill>
              </a:rPr>
              <a:t> no </a:t>
            </a:r>
            <a:r>
              <a:rPr lang="hu-HU" sz="2400" dirty="0" err="1" smtClean="0">
                <a:solidFill>
                  <a:srgbClr val="002060"/>
                </a:solidFill>
              </a:rPr>
              <a:t>money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002060"/>
                </a:solidFill>
              </a:rPr>
              <a:t>p</a:t>
            </a:r>
            <a:r>
              <a:rPr lang="hu-HU" sz="2400" dirty="0" err="1" smtClean="0">
                <a:solidFill>
                  <a:srgbClr val="002060"/>
                </a:solidFill>
              </a:rPr>
              <a:t>romotes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the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development</a:t>
            </a:r>
            <a:r>
              <a:rPr lang="hu-HU" sz="2400" dirty="0" smtClean="0">
                <a:solidFill>
                  <a:srgbClr val="002060"/>
                </a:solidFill>
              </a:rPr>
              <a:t> of </a:t>
            </a:r>
            <a:r>
              <a:rPr lang="hu-HU" sz="2400" dirty="0" err="1" smtClean="0">
                <a:solidFill>
                  <a:srgbClr val="002060"/>
                </a:solidFill>
              </a:rPr>
              <a:t>student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skills</a:t>
            </a:r>
            <a:endParaRPr lang="hu-HU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002060"/>
                </a:solidFill>
              </a:rPr>
              <a:t>e</a:t>
            </a:r>
            <a:r>
              <a:rPr lang="hu-HU" sz="2400" dirty="0" err="1" smtClean="0">
                <a:solidFill>
                  <a:srgbClr val="002060"/>
                </a:solidFill>
              </a:rPr>
              <a:t>ngages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student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learning</a:t>
            </a:r>
            <a:r>
              <a:rPr lang="hu-HU" sz="2400" dirty="0" smtClean="0">
                <a:solidFill>
                  <a:srgbClr val="002060"/>
                </a:solidFill>
              </a:rPr>
              <a:t> / </a:t>
            </a:r>
            <a:r>
              <a:rPr lang="hu-HU" sz="2400" dirty="0" err="1" smtClean="0">
                <a:solidFill>
                  <a:srgbClr val="002060"/>
                </a:solidFill>
              </a:rPr>
              <a:t>student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involvement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002060"/>
                </a:solidFill>
              </a:rPr>
              <a:t>s</a:t>
            </a:r>
            <a:r>
              <a:rPr lang="hu-HU" sz="2400" dirty="0" err="1" smtClean="0">
                <a:solidFill>
                  <a:srgbClr val="002060"/>
                </a:solidFill>
              </a:rPr>
              <a:t>ets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achievable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goals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2060"/>
                </a:solidFill>
              </a:rPr>
              <a:t>is </a:t>
            </a:r>
            <a:r>
              <a:rPr lang="hu-HU" sz="2200" dirty="0" err="1" smtClean="0">
                <a:solidFill>
                  <a:srgbClr val="002060"/>
                </a:solidFill>
              </a:rPr>
              <a:t>reciprocal</a:t>
            </a:r>
            <a:r>
              <a:rPr lang="hu-HU" sz="2200" dirty="0" smtClean="0">
                <a:solidFill>
                  <a:srgbClr val="002060"/>
                </a:solidFill>
              </a:rPr>
              <a:t>: </a:t>
            </a:r>
            <a:r>
              <a:rPr lang="hu-HU" sz="2200" dirty="0" err="1" smtClean="0">
                <a:solidFill>
                  <a:srgbClr val="002060"/>
                </a:solidFill>
              </a:rPr>
              <a:t>both</a:t>
            </a:r>
            <a:r>
              <a:rPr lang="hu-HU" sz="2200" dirty="0" smtClean="0">
                <a:solidFill>
                  <a:srgbClr val="002060"/>
                </a:solidFill>
              </a:rPr>
              <a:t> </a:t>
            </a:r>
            <a:r>
              <a:rPr lang="hu-HU" sz="2200" dirty="0" err="1" smtClean="0">
                <a:solidFill>
                  <a:srgbClr val="002060"/>
                </a:solidFill>
              </a:rPr>
              <a:t>the</a:t>
            </a:r>
            <a:r>
              <a:rPr lang="hu-HU" sz="2200" dirty="0" smtClean="0">
                <a:solidFill>
                  <a:srgbClr val="002060"/>
                </a:solidFill>
              </a:rPr>
              <a:t> </a:t>
            </a:r>
            <a:r>
              <a:rPr lang="hu-HU" sz="2200" dirty="0" err="1" smtClean="0">
                <a:solidFill>
                  <a:srgbClr val="002060"/>
                </a:solidFill>
              </a:rPr>
              <a:t>provider</a:t>
            </a:r>
            <a:r>
              <a:rPr lang="hu-HU" sz="2200" dirty="0" smtClean="0">
                <a:solidFill>
                  <a:srgbClr val="002060"/>
                </a:solidFill>
              </a:rPr>
              <a:t>/</a:t>
            </a:r>
            <a:r>
              <a:rPr lang="hu-HU" sz="2200" dirty="0" err="1" smtClean="0">
                <a:solidFill>
                  <a:srgbClr val="002060"/>
                </a:solidFill>
              </a:rPr>
              <a:t>recipient</a:t>
            </a:r>
            <a:r>
              <a:rPr lang="hu-HU" sz="2200" dirty="0" smtClean="0">
                <a:solidFill>
                  <a:srgbClr val="002060"/>
                </a:solidFill>
              </a:rPr>
              <a:t> </a:t>
            </a:r>
            <a:r>
              <a:rPr lang="hu-HU" sz="2200" dirty="0" err="1" smtClean="0">
                <a:solidFill>
                  <a:srgbClr val="002060"/>
                </a:solidFill>
              </a:rPr>
              <a:t>benefit</a:t>
            </a:r>
            <a:r>
              <a:rPr lang="hu-HU" sz="2200" dirty="0" smtClean="0">
                <a:solidFill>
                  <a:srgbClr val="002060"/>
                </a:solidFill>
              </a:rPr>
              <a:t> </a:t>
            </a:r>
            <a:r>
              <a:rPr lang="hu-HU" sz="2200" dirty="0" err="1" smtClean="0">
                <a:solidFill>
                  <a:srgbClr val="002060"/>
                </a:solidFill>
              </a:rPr>
              <a:t>from</a:t>
            </a:r>
            <a:r>
              <a:rPr lang="hu-HU" sz="2200" dirty="0" smtClean="0">
                <a:solidFill>
                  <a:srgbClr val="002060"/>
                </a:solidFill>
              </a:rPr>
              <a:t> </a:t>
            </a:r>
            <a:r>
              <a:rPr lang="hu-HU" sz="2200" dirty="0" err="1" smtClean="0">
                <a:solidFill>
                  <a:srgbClr val="002060"/>
                </a:solidFill>
              </a:rPr>
              <a:t>it</a:t>
            </a:r>
            <a:endParaRPr lang="hu-HU" sz="22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rgbClr val="002060"/>
                </a:solidFill>
              </a:rPr>
              <a:t>impacts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all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parties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involved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060"/>
                </a:solidFill>
              </a:rPr>
              <a:t>i</a:t>
            </a:r>
            <a:r>
              <a:rPr lang="hu-HU" sz="2400" dirty="0" smtClean="0">
                <a:solidFill>
                  <a:srgbClr val="002060"/>
                </a:solidFill>
              </a:rPr>
              <a:t>s </a:t>
            </a:r>
            <a:r>
              <a:rPr lang="hu-HU" sz="2400" dirty="0" err="1" smtClean="0">
                <a:solidFill>
                  <a:srgbClr val="002060"/>
                </a:solidFill>
              </a:rPr>
              <a:t>closely</a:t>
            </a:r>
            <a:r>
              <a:rPr lang="hu-HU" sz="2400" dirty="0" smtClean="0">
                <a:solidFill>
                  <a:srgbClr val="002060"/>
                </a:solidFill>
              </a:rPr>
              <a:t> tied </a:t>
            </a:r>
            <a:r>
              <a:rPr lang="hu-HU" sz="2400" dirty="0" err="1" smtClean="0">
                <a:solidFill>
                  <a:srgbClr val="002060"/>
                </a:solidFill>
              </a:rPr>
              <a:t>to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the</a:t>
            </a:r>
            <a:r>
              <a:rPr lang="hu-HU" sz="2400" dirty="0" smtClean="0">
                <a:solidFill>
                  <a:srgbClr val="002060"/>
                </a:solidFill>
              </a:rPr>
              <a:t>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002060"/>
                </a:solidFill>
              </a:rPr>
              <a:t>i</a:t>
            </a:r>
            <a:r>
              <a:rPr lang="hu-HU" sz="2400" dirty="0" err="1" smtClean="0">
                <a:solidFill>
                  <a:srgbClr val="002060"/>
                </a:solidFill>
              </a:rPr>
              <a:t>ncludes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constant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reflection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from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students</a:t>
            </a:r>
            <a:r>
              <a:rPr lang="hu-HU" sz="2400" dirty="0" smtClean="0">
                <a:solidFill>
                  <a:srgbClr val="002060"/>
                </a:solidFill>
              </a:rPr>
              <a:t> and </a:t>
            </a:r>
            <a:r>
              <a:rPr lang="hu-HU" sz="2400" dirty="0" err="1" smtClean="0">
                <a:solidFill>
                  <a:srgbClr val="002060"/>
                </a:solidFill>
              </a:rPr>
              <a:t>teachers</a:t>
            </a:r>
            <a:endParaRPr lang="hu-HU" sz="2400" dirty="0" smtClean="0">
              <a:solidFill>
                <a:srgbClr val="002060"/>
              </a:solidFill>
            </a:endParaRPr>
          </a:p>
          <a:p>
            <a:endParaRPr lang="hu-HU" sz="800" dirty="0" smtClean="0"/>
          </a:p>
          <a:p>
            <a:r>
              <a:rPr lang="hu-HU" sz="1600" dirty="0" err="1" smtClean="0"/>
              <a:t>Source</a:t>
            </a:r>
            <a:r>
              <a:rPr lang="hu-HU" sz="1600" dirty="0" smtClean="0"/>
              <a:t>: </a:t>
            </a:r>
            <a:r>
              <a:rPr lang="hu-HU" sz="1600" dirty="0" err="1" smtClean="0"/>
              <a:t>Abad</a:t>
            </a:r>
            <a:r>
              <a:rPr lang="hu-HU" sz="1600" dirty="0" smtClean="0"/>
              <a:t>, Carmen. </a:t>
            </a:r>
            <a:r>
              <a:rPr lang="hu-HU" sz="1600" i="1" dirty="0" smtClean="0"/>
              <a:t>Service </a:t>
            </a:r>
            <a:r>
              <a:rPr lang="hu-HU" sz="1600" i="1" dirty="0" err="1" smtClean="0"/>
              <a:t>Learning</a:t>
            </a:r>
            <a:r>
              <a:rPr lang="hu-HU" sz="1600" i="1" dirty="0" smtClean="0"/>
              <a:t>. </a:t>
            </a:r>
            <a:r>
              <a:rPr lang="hu-HU" sz="1600" dirty="0" smtClean="0"/>
              <a:t> </a:t>
            </a:r>
            <a:r>
              <a:rPr lang="hu-HU" sz="1600" dirty="0" err="1" smtClean="0"/>
              <a:t>Prezi</a:t>
            </a:r>
            <a:r>
              <a:rPr lang="hu-HU" sz="1600" dirty="0" smtClean="0"/>
              <a:t> </a:t>
            </a:r>
            <a:r>
              <a:rPr lang="hu-HU" sz="1600" dirty="0" err="1" smtClean="0"/>
              <a:t>presentation</a:t>
            </a:r>
            <a:r>
              <a:rPr lang="hu-HU" sz="1600" dirty="0" smtClean="0"/>
              <a:t>. November 2014</a:t>
            </a:r>
          </a:p>
        </p:txBody>
      </p:sp>
    </p:spTree>
    <p:extLst>
      <p:ext uri="{BB962C8B-B14F-4D97-AF65-F5344CB8AC3E}">
        <p14:creationId xmlns:p14="http://schemas.microsoft.com/office/powerpoint/2010/main" val="41336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Service </a:t>
            </a:r>
            <a:r>
              <a:rPr lang="hu-HU" b="1" dirty="0" err="1" smtClean="0">
                <a:solidFill>
                  <a:srgbClr val="002060"/>
                </a:solidFill>
              </a:rPr>
              <a:t>Learning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 err="1" smtClean="0">
                <a:solidFill>
                  <a:srgbClr val="002060"/>
                </a:solidFill>
              </a:rPr>
              <a:t>projects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 err="1" smtClean="0">
                <a:solidFill>
                  <a:srgbClr val="002060"/>
                </a:solidFill>
              </a:rPr>
              <a:t>are</a:t>
            </a:r>
            <a:r>
              <a:rPr lang="hu-HU" b="1" dirty="0" smtClean="0">
                <a:solidFill>
                  <a:srgbClr val="002060"/>
                </a:solidFill>
              </a:rPr>
              <a:t> tied </a:t>
            </a:r>
            <a:r>
              <a:rPr lang="hu-HU" b="1" dirty="0" err="1" smtClean="0">
                <a:solidFill>
                  <a:srgbClr val="002060"/>
                </a:solidFill>
              </a:rPr>
              <a:t>to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 err="1" smtClean="0">
                <a:solidFill>
                  <a:srgbClr val="002060"/>
                </a:solidFill>
              </a:rPr>
              <a:t>the</a:t>
            </a:r>
            <a:r>
              <a:rPr lang="hu-HU" b="1" dirty="0" smtClean="0">
                <a:solidFill>
                  <a:srgbClr val="002060"/>
                </a:solidFill>
              </a:rPr>
              <a:t> curriculum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/>
          </a:bodyPr>
          <a:lstStyle/>
          <a:p>
            <a:r>
              <a:rPr lang="hu-HU" sz="2800" b="1" dirty="0" err="1"/>
              <a:t>What</a:t>
            </a:r>
            <a:r>
              <a:rPr lang="hu-HU" sz="2800" b="1" dirty="0"/>
              <a:t> is Service </a:t>
            </a:r>
            <a:r>
              <a:rPr lang="hu-HU" sz="2800" b="1" dirty="0" err="1"/>
              <a:t>Learning</a:t>
            </a:r>
            <a:r>
              <a:rPr lang="hu-HU" sz="2800" b="1" dirty="0"/>
              <a:t>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553489" cy="256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64" y="4005064"/>
            <a:ext cx="4421708" cy="26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2" y="3665931"/>
            <a:ext cx="3995936" cy="299695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6" y="1556792"/>
            <a:ext cx="4099948" cy="230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5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űhel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415</TotalTime>
  <Words>823</Words>
  <Application>Microsoft Office PowerPoint</Application>
  <PresentationFormat>Diavetítés a képernyőre (4:3 oldalarány)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Hullám</vt:lpstr>
      <vt:lpstr>W   Workshop on Service Learning  March 9, 2015 ES PSA meeting</vt:lpstr>
      <vt:lpstr>What is Service Learning?</vt:lpstr>
      <vt:lpstr>What is Service Learning?</vt:lpstr>
      <vt:lpstr>What is Service Learning?</vt:lpstr>
      <vt:lpstr>What is Service Learning?</vt:lpstr>
      <vt:lpstr>What is Service Learning?</vt:lpstr>
      <vt:lpstr>What is Service Learning?</vt:lpstr>
      <vt:lpstr>What is Service Learning?</vt:lpstr>
      <vt:lpstr>What is Service Learning?</vt:lpstr>
      <vt:lpstr>What is Service Learning?</vt:lpstr>
      <vt:lpstr>What is Service Learning?</vt:lpstr>
      <vt:lpstr>What is Service Learning?</vt:lpstr>
      <vt:lpstr>What is Service Learning?</vt:lpstr>
      <vt:lpstr>What is Service Learning?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  Workshop on Service Learning  March 9, 2015 ES PSA meeting</dc:title>
  <dc:creator>Adrienne</dc:creator>
  <cp:lastModifiedBy>Adrienne</cp:lastModifiedBy>
  <cp:revision>31</cp:revision>
  <dcterms:created xsi:type="dcterms:W3CDTF">2015-03-08T16:43:01Z</dcterms:created>
  <dcterms:modified xsi:type="dcterms:W3CDTF">2015-03-08T23:38:10Z</dcterms:modified>
</cp:coreProperties>
</file>